
<file path=[Content_Types].xml><?xml version="1.0" encoding="utf-8"?>
<Types xmlns="http://schemas.openxmlformats.org/package/2006/content-types">
  <Default Extension="jpeg" ContentType="image/jpeg"/>
  <Default Extension="jpg" ContentType="image/jpeg"/>
  <Default Extension="m4a" ContentType="audio/mp4"/>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5" r:id="rId1"/>
  </p:sldMasterIdLst>
  <p:notesMasterIdLst>
    <p:notesMasterId r:id="rId25"/>
  </p:notesMasterIdLst>
  <p:sldIdLst>
    <p:sldId id="256" r:id="rId2"/>
    <p:sldId id="274" r:id="rId3"/>
    <p:sldId id="259" r:id="rId4"/>
    <p:sldId id="275" r:id="rId5"/>
    <p:sldId id="260" r:id="rId6"/>
    <p:sldId id="261" r:id="rId7"/>
    <p:sldId id="262" r:id="rId8"/>
    <p:sldId id="276" r:id="rId9"/>
    <p:sldId id="264" r:id="rId10"/>
    <p:sldId id="265" r:id="rId11"/>
    <p:sldId id="266" r:id="rId12"/>
    <p:sldId id="267" r:id="rId13"/>
    <p:sldId id="279" r:id="rId14"/>
    <p:sldId id="268" r:id="rId15"/>
    <p:sldId id="269" r:id="rId16"/>
    <p:sldId id="282" r:id="rId17"/>
    <p:sldId id="270" r:id="rId18"/>
    <p:sldId id="287" r:id="rId19"/>
    <p:sldId id="288" r:id="rId20"/>
    <p:sldId id="289" r:id="rId21"/>
    <p:sldId id="290" r:id="rId22"/>
    <p:sldId id="292" r:id="rId23"/>
    <p:sldId id="29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657D0E-693A-489F-9068-8AB338CBCD76}" v="42" dt="2026-04-09T02:03:14.4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8" autoAdjust="0"/>
    <p:restoredTop sz="94660"/>
  </p:normalViewPr>
  <p:slideViewPr>
    <p:cSldViewPr snapToGrid="0">
      <p:cViewPr>
        <p:scale>
          <a:sx n="90" d="100"/>
          <a:sy n="90" d="100"/>
        </p:scale>
        <p:origin x="108" y="1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diagrams/_rels/data7.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1.svg"/></Relationships>
</file>

<file path=ppt/diagrams/_rels/drawing7.xml.rels><?xml version="1.0" encoding="UTF-8" standalone="yes"?>
<Relationships xmlns="http://schemas.openxmlformats.org/package/2006/relationships"><Relationship Id="rId2" Type="http://schemas.openxmlformats.org/officeDocument/2006/relationships/image" Target="../media/image22.svg"/><Relationship Id="rId1"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1B1879-3F94-4C5A-B63E-2F63C8C53A7D}"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474E6025-3836-45BD-B1CA-13E93B93B660}">
      <dgm:prSet custT="1"/>
      <dgm:spPr/>
      <dgm:t>
        <a:bodyPr/>
        <a:lstStyle/>
        <a:p>
          <a:r>
            <a:rPr lang="en-US" sz="2000" dirty="0"/>
            <a:t>Mothers, especially first‑time moms are highly vulnerable to PPD.  </a:t>
          </a:r>
        </a:p>
      </dgm:t>
    </dgm:pt>
    <dgm:pt modelId="{0273C69A-EF8B-43E0-9461-2B5E794D263D}" type="parTrans" cxnId="{CC37AC5C-1066-4519-8855-82EFEB9953A2}">
      <dgm:prSet/>
      <dgm:spPr/>
      <dgm:t>
        <a:bodyPr/>
        <a:lstStyle/>
        <a:p>
          <a:endParaRPr lang="en-US"/>
        </a:p>
      </dgm:t>
    </dgm:pt>
    <dgm:pt modelId="{753D3109-6CBA-4EA2-B1F8-E7EF329E962E}" type="sibTrans" cxnId="{CC37AC5C-1066-4519-8855-82EFEB9953A2}">
      <dgm:prSet/>
      <dgm:spPr/>
      <dgm:t>
        <a:bodyPr/>
        <a:lstStyle/>
        <a:p>
          <a:endParaRPr lang="en-US"/>
        </a:p>
      </dgm:t>
    </dgm:pt>
    <dgm:pt modelId="{4C0CF4A9-7355-46CC-AE6E-CFC0ABA44348}">
      <dgm:prSet custT="1"/>
      <dgm:spPr/>
      <dgm:t>
        <a:bodyPr/>
        <a:lstStyle/>
        <a:p>
          <a:r>
            <a:rPr lang="en-US" sz="2000" dirty="0"/>
            <a:t>Around </a:t>
          </a:r>
          <a:r>
            <a:rPr lang="en-US" sz="2000" b="1" dirty="0"/>
            <a:t>70–80%</a:t>
          </a:r>
          <a:r>
            <a:rPr lang="en-US" sz="2000" dirty="0"/>
            <a:t> of new mothers experience short‑term mood swings after childbirth. </a:t>
          </a:r>
        </a:p>
      </dgm:t>
    </dgm:pt>
    <dgm:pt modelId="{8F77D998-65AE-479C-BBE2-5AE1B2242518}" type="parTrans" cxnId="{3C686B38-960F-4D67-B1D6-FA4E46E740F4}">
      <dgm:prSet/>
      <dgm:spPr/>
      <dgm:t>
        <a:bodyPr/>
        <a:lstStyle/>
        <a:p>
          <a:endParaRPr lang="en-US"/>
        </a:p>
      </dgm:t>
    </dgm:pt>
    <dgm:pt modelId="{9EB17A7C-E4DC-4C94-8727-F02C9304E1DD}" type="sibTrans" cxnId="{3C686B38-960F-4D67-B1D6-FA4E46E740F4}">
      <dgm:prSet/>
      <dgm:spPr/>
      <dgm:t>
        <a:bodyPr/>
        <a:lstStyle/>
        <a:p>
          <a:endParaRPr lang="en-US"/>
        </a:p>
      </dgm:t>
    </dgm:pt>
    <dgm:pt modelId="{745FB8CE-7F36-4394-83C1-67A8874FB085}">
      <dgm:prSet custT="1"/>
      <dgm:spPr/>
      <dgm:t>
        <a:bodyPr/>
        <a:lstStyle/>
        <a:p>
          <a:r>
            <a:rPr lang="en-US" sz="2000" dirty="0"/>
            <a:t>Unlike baby blues, PPD can appear during pregnancy or up to a year after birth and can affect any mother.</a:t>
          </a:r>
        </a:p>
      </dgm:t>
    </dgm:pt>
    <dgm:pt modelId="{F262176F-6780-4621-AB61-3C1B2EDC4F28}" type="parTrans" cxnId="{0972E2F2-D58D-4384-8887-6C4EE943D7A4}">
      <dgm:prSet/>
      <dgm:spPr/>
      <dgm:t>
        <a:bodyPr/>
        <a:lstStyle/>
        <a:p>
          <a:endParaRPr lang="en-US"/>
        </a:p>
      </dgm:t>
    </dgm:pt>
    <dgm:pt modelId="{F213CF71-131F-41D8-B7B4-D0C6C017189D}" type="sibTrans" cxnId="{0972E2F2-D58D-4384-8887-6C4EE943D7A4}">
      <dgm:prSet/>
      <dgm:spPr/>
      <dgm:t>
        <a:bodyPr/>
        <a:lstStyle/>
        <a:p>
          <a:endParaRPr lang="en-US"/>
        </a:p>
      </dgm:t>
    </dgm:pt>
    <dgm:pt modelId="{31614C7B-5C99-401D-BBD8-D9433BFB602D}" type="pres">
      <dgm:prSet presAssocID="{231B1879-3F94-4C5A-B63E-2F63C8C53A7D}" presName="outerComposite" presStyleCnt="0">
        <dgm:presLayoutVars>
          <dgm:chMax val="5"/>
          <dgm:dir/>
          <dgm:resizeHandles val="exact"/>
        </dgm:presLayoutVars>
      </dgm:prSet>
      <dgm:spPr/>
    </dgm:pt>
    <dgm:pt modelId="{98B286DC-E8AF-4A2F-96C6-157EDF5B441E}" type="pres">
      <dgm:prSet presAssocID="{231B1879-3F94-4C5A-B63E-2F63C8C53A7D}" presName="dummyMaxCanvas" presStyleCnt="0">
        <dgm:presLayoutVars/>
      </dgm:prSet>
      <dgm:spPr/>
    </dgm:pt>
    <dgm:pt modelId="{371B1CF3-A46E-4681-B8B4-A4E9355CB498}" type="pres">
      <dgm:prSet presAssocID="{231B1879-3F94-4C5A-B63E-2F63C8C53A7D}" presName="ThreeNodes_1" presStyleLbl="node1" presStyleIdx="0" presStyleCnt="3">
        <dgm:presLayoutVars>
          <dgm:bulletEnabled val="1"/>
        </dgm:presLayoutVars>
      </dgm:prSet>
      <dgm:spPr/>
    </dgm:pt>
    <dgm:pt modelId="{46C850D1-7C75-4E62-B37B-CA5F10A88F16}" type="pres">
      <dgm:prSet presAssocID="{231B1879-3F94-4C5A-B63E-2F63C8C53A7D}" presName="ThreeNodes_2" presStyleLbl="node1" presStyleIdx="1" presStyleCnt="3" custLinFactNeighborX="0" custLinFactNeighborY="-8534">
        <dgm:presLayoutVars>
          <dgm:bulletEnabled val="1"/>
        </dgm:presLayoutVars>
      </dgm:prSet>
      <dgm:spPr/>
    </dgm:pt>
    <dgm:pt modelId="{01B751A6-4F00-4E6A-8D4E-4E3C124269A3}" type="pres">
      <dgm:prSet presAssocID="{231B1879-3F94-4C5A-B63E-2F63C8C53A7D}" presName="ThreeNodes_3" presStyleLbl="node1" presStyleIdx="2" presStyleCnt="3" custLinFactNeighborX="-1662" custLinFactNeighborY="-18561">
        <dgm:presLayoutVars>
          <dgm:bulletEnabled val="1"/>
        </dgm:presLayoutVars>
      </dgm:prSet>
      <dgm:spPr/>
    </dgm:pt>
    <dgm:pt modelId="{0AA2E431-BB8E-4BF1-A9D4-B8D1A9C6E1BD}" type="pres">
      <dgm:prSet presAssocID="{231B1879-3F94-4C5A-B63E-2F63C8C53A7D}" presName="ThreeConn_1-2" presStyleLbl="fgAccFollowNode1" presStyleIdx="0" presStyleCnt="2">
        <dgm:presLayoutVars>
          <dgm:bulletEnabled val="1"/>
        </dgm:presLayoutVars>
      </dgm:prSet>
      <dgm:spPr/>
    </dgm:pt>
    <dgm:pt modelId="{2041329C-60A5-4DC4-A926-7CA1BC978BEE}" type="pres">
      <dgm:prSet presAssocID="{231B1879-3F94-4C5A-B63E-2F63C8C53A7D}" presName="ThreeConn_2-3" presStyleLbl="fgAccFollowNode1" presStyleIdx="1" presStyleCnt="2">
        <dgm:presLayoutVars>
          <dgm:bulletEnabled val="1"/>
        </dgm:presLayoutVars>
      </dgm:prSet>
      <dgm:spPr/>
    </dgm:pt>
    <dgm:pt modelId="{CD06DB42-9B2E-4CEE-967B-8E6EDF72DB97}" type="pres">
      <dgm:prSet presAssocID="{231B1879-3F94-4C5A-B63E-2F63C8C53A7D}" presName="ThreeNodes_1_text" presStyleLbl="node1" presStyleIdx="2" presStyleCnt="3">
        <dgm:presLayoutVars>
          <dgm:bulletEnabled val="1"/>
        </dgm:presLayoutVars>
      </dgm:prSet>
      <dgm:spPr/>
    </dgm:pt>
    <dgm:pt modelId="{96E1BB54-B2BE-49E4-8578-25F4B9001C0F}" type="pres">
      <dgm:prSet presAssocID="{231B1879-3F94-4C5A-B63E-2F63C8C53A7D}" presName="ThreeNodes_2_text" presStyleLbl="node1" presStyleIdx="2" presStyleCnt="3">
        <dgm:presLayoutVars>
          <dgm:bulletEnabled val="1"/>
        </dgm:presLayoutVars>
      </dgm:prSet>
      <dgm:spPr/>
    </dgm:pt>
    <dgm:pt modelId="{2DF80F4A-1B69-43AB-A23E-8B366245632B}" type="pres">
      <dgm:prSet presAssocID="{231B1879-3F94-4C5A-B63E-2F63C8C53A7D}" presName="ThreeNodes_3_text" presStyleLbl="node1" presStyleIdx="2" presStyleCnt="3">
        <dgm:presLayoutVars>
          <dgm:bulletEnabled val="1"/>
        </dgm:presLayoutVars>
      </dgm:prSet>
      <dgm:spPr/>
    </dgm:pt>
  </dgm:ptLst>
  <dgm:cxnLst>
    <dgm:cxn modelId="{39D8D511-5F08-4C6A-8DED-C76C0B7BAD71}" type="presOf" srcId="{4C0CF4A9-7355-46CC-AE6E-CFC0ABA44348}" destId="{96E1BB54-B2BE-49E4-8578-25F4B9001C0F}" srcOrd="1" destOrd="0" presId="urn:microsoft.com/office/officeart/2005/8/layout/vProcess5"/>
    <dgm:cxn modelId="{ED92C217-8DA0-4BA0-8454-3DDE7263AF74}" type="presOf" srcId="{231B1879-3F94-4C5A-B63E-2F63C8C53A7D}" destId="{31614C7B-5C99-401D-BBD8-D9433BFB602D}" srcOrd="0" destOrd="0" presId="urn:microsoft.com/office/officeart/2005/8/layout/vProcess5"/>
    <dgm:cxn modelId="{73C9331C-F60F-4DAF-8862-D6A163E8FB1A}" type="presOf" srcId="{474E6025-3836-45BD-B1CA-13E93B93B660}" destId="{371B1CF3-A46E-4681-B8B4-A4E9355CB498}" srcOrd="0" destOrd="0" presId="urn:microsoft.com/office/officeart/2005/8/layout/vProcess5"/>
    <dgm:cxn modelId="{0D60D330-C988-4BA1-A9B2-B471C2FB7DA5}" type="presOf" srcId="{745FB8CE-7F36-4394-83C1-67A8874FB085}" destId="{01B751A6-4F00-4E6A-8D4E-4E3C124269A3}" srcOrd="0" destOrd="0" presId="urn:microsoft.com/office/officeart/2005/8/layout/vProcess5"/>
    <dgm:cxn modelId="{E135C031-D013-4424-B078-83CAA0D2680B}" type="presOf" srcId="{9EB17A7C-E4DC-4C94-8727-F02C9304E1DD}" destId="{2041329C-60A5-4DC4-A926-7CA1BC978BEE}" srcOrd="0" destOrd="0" presId="urn:microsoft.com/office/officeart/2005/8/layout/vProcess5"/>
    <dgm:cxn modelId="{993D9C36-7622-46CD-9725-6D24CEC7C883}" type="presOf" srcId="{753D3109-6CBA-4EA2-B1F8-E7EF329E962E}" destId="{0AA2E431-BB8E-4BF1-A9D4-B8D1A9C6E1BD}" srcOrd="0" destOrd="0" presId="urn:microsoft.com/office/officeart/2005/8/layout/vProcess5"/>
    <dgm:cxn modelId="{3C686B38-960F-4D67-B1D6-FA4E46E740F4}" srcId="{231B1879-3F94-4C5A-B63E-2F63C8C53A7D}" destId="{4C0CF4A9-7355-46CC-AE6E-CFC0ABA44348}" srcOrd="1" destOrd="0" parTransId="{8F77D998-65AE-479C-BBE2-5AE1B2242518}" sibTransId="{9EB17A7C-E4DC-4C94-8727-F02C9304E1DD}"/>
    <dgm:cxn modelId="{CC37AC5C-1066-4519-8855-82EFEB9953A2}" srcId="{231B1879-3F94-4C5A-B63E-2F63C8C53A7D}" destId="{474E6025-3836-45BD-B1CA-13E93B93B660}" srcOrd="0" destOrd="0" parTransId="{0273C69A-EF8B-43E0-9461-2B5E794D263D}" sibTransId="{753D3109-6CBA-4EA2-B1F8-E7EF329E962E}"/>
    <dgm:cxn modelId="{D4289E61-0187-4B50-827C-E92FD5783EB7}" type="presOf" srcId="{745FB8CE-7F36-4394-83C1-67A8874FB085}" destId="{2DF80F4A-1B69-43AB-A23E-8B366245632B}" srcOrd="1" destOrd="0" presId="urn:microsoft.com/office/officeart/2005/8/layout/vProcess5"/>
    <dgm:cxn modelId="{76C9EC71-9381-467F-9BBF-B95F257A6446}" type="presOf" srcId="{474E6025-3836-45BD-B1CA-13E93B93B660}" destId="{CD06DB42-9B2E-4CEE-967B-8E6EDF72DB97}" srcOrd="1" destOrd="0" presId="urn:microsoft.com/office/officeart/2005/8/layout/vProcess5"/>
    <dgm:cxn modelId="{CF11AD88-D35B-4B1C-B861-052894A13A5C}" type="presOf" srcId="{4C0CF4A9-7355-46CC-AE6E-CFC0ABA44348}" destId="{46C850D1-7C75-4E62-B37B-CA5F10A88F16}" srcOrd="0" destOrd="0" presId="urn:microsoft.com/office/officeart/2005/8/layout/vProcess5"/>
    <dgm:cxn modelId="{0972E2F2-D58D-4384-8887-6C4EE943D7A4}" srcId="{231B1879-3F94-4C5A-B63E-2F63C8C53A7D}" destId="{745FB8CE-7F36-4394-83C1-67A8874FB085}" srcOrd="2" destOrd="0" parTransId="{F262176F-6780-4621-AB61-3C1B2EDC4F28}" sibTransId="{F213CF71-131F-41D8-B7B4-D0C6C017189D}"/>
    <dgm:cxn modelId="{21CE06C0-ACD9-44FD-BC2F-C2BE2E7E2FB4}" type="presParOf" srcId="{31614C7B-5C99-401D-BBD8-D9433BFB602D}" destId="{98B286DC-E8AF-4A2F-96C6-157EDF5B441E}" srcOrd="0" destOrd="0" presId="urn:microsoft.com/office/officeart/2005/8/layout/vProcess5"/>
    <dgm:cxn modelId="{74D9191A-D8A5-4FDD-B466-3694FF1D2D2F}" type="presParOf" srcId="{31614C7B-5C99-401D-BBD8-D9433BFB602D}" destId="{371B1CF3-A46E-4681-B8B4-A4E9355CB498}" srcOrd="1" destOrd="0" presId="urn:microsoft.com/office/officeart/2005/8/layout/vProcess5"/>
    <dgm:cxn modelId="{DBC8D766-F9A7-47F7-B346-2ACBB37D3810}" type="presParOf" srcId="{31614C7B-5C99-401D-BBD8-D9433BFB602D}" destId="{46C850D1-7C75-4E62-B37B-CA5F10A88F16}" srcOrd="2" destOrd="0" presId="urn:microsoft.com/office/officeart/2005/8/layout/vProcess5"/>
    <dgm:cxn modelId="{B8EFEB03-BFA7-4518-BD5B-83CB773E50C5}" type="presParOf" srcId="{31614C7B-5C99-401D-BBD8-D9433BFB602D}" destId="{01B751A6-4F00-4E6A-8D4E-4E3C124269A3}" srcOrd="3" destOrd="0" presId="urn:microsoft.com/office/officeart/2005/8/layout/vProcess5"/>
    <dgm:cxn modelId="{A780B12E-CD74-444F-90B2-48D2A9BAFDFE}" type="presParOf" srcId="{31614C7B-5C99-401D-BBD8-D9433BFB602D}" destId="{0AA2E431-BB8E-4BF1-A9D4-B8D1A9C6E1BD}" srcOrd="4" destOrd="0" presId="urn:microsoft.com/office/officeart/2005/8/layout/vProcess5"/>
    <dgm:cxn modelId="{EFCAB313-0E4D-4F14-BB51-389CC29391A6}" type="presParOf" srcId="{31614C7B-5C99-401D-BBD8-D9433BFB602D}" destId="{2041329C-60A5-4DC4-A926-7CA1BC978BEE}" srcOrd="5" destOrd="0" presId="urn:microsoft.com/office/officeart/2005/8/layout/vProcess5"/>
    <dgm:cxn modelId="{E52BD847-3D8B-4B8E-BF8B-AF9E76CCF993}" type="presParOf" srcId="{31614C7B-5C99-401D-BBD8-D9433BFB602D}" destId="{CD06DB42-9B2E-4CEE-967B-8E6EDF72DB97}" srcOrd="6" destOrd="0" presId="urn:microsoft.com/office/officeart/2005/8/layout/vProcess5"/>
    <dgm:cxn modelId="{F6564179-1198-4499-8502-DA2EDEE04D57}" type="presParOf" srcId="{31614C7B-5C99-401D-BBD8-D9433BFB602D}" destId="{96E1BB54-B2BE-49E4-8578-25F4B9001C0F}" srcOrd="7" destOrd="0" presId="urn:microsoft.com/office/officeart/2005/8/layout/vProcess5"/>
    <dgm:cxn modelId="{0AA56FE5-889F-4418-855F-C41BF83F3829}" type="presParOf" srcId="{31614C7B-5C99-401D-BBD8-D9433BFB602D}" destId="{2DF80F4A-1B69-43AB-A23E-8B366245632B}"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93AD6F-479E-4052-9770-1D7C0956B03E}"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A56D03E-EFA3-45B6-867D-70162D94AB86}">
      <dgm:prSet custT="1"/>
      <dgm:spPr/>
      <dgm:t>
        <a:bodyPr/>
        <a:lstStyle/>
        <a:p>
          <a:r>
            <a:rPr lang="en-US" sz="2800" dirty="0"/>
            <a:t>“</a:t>
          </a:r>
          <a:r>
            <a:rPr lang="en-US" sz="2400" dirty="0"/>
            <a:t>Before having my son, I assumed that if you come home from the hospital and don’t feel depressed, you’re ‘in the clear’ Postpartum always looked like a mom who is bedridden, weeping or unable to care for her baby.” </a:t>
          </a:r>
        </a:p>
      </dgm:t>
    </dgm:pt>
    <dgm:pt modelId="{4F7944F9-9E50-406A-B470-89BF0D4D115E}" type="parTrans" cxnId="{E9ECBEE9-64F1-4BEA-863C-2EA7A8CE3AA4}">
      <dgm:prSet/>
      <dgm:spPr/>
      <dgm:t>
        <a:bodyPr/>
        <a:lstStyle/>
        <a:p>
          <a:endParaRPr lang="en-US"/>
        </a:p>
      </dgm:t>
    </dgm:pt>
    <dgm:pt modelId="{329CF3FB-3ED4-43A6-938F-4535F075E5AF}" type="sibTrans" cxnId="{E9ECBEE9-64F1-4BEA-863C-2EA7A8CE3AA4}">
      <dgm:prSet/>
      <dgm:spPr/>
      <dgm:t>
        <a:bodyPr/>
        <a:lstStyle/>
        <a:p>
          <a:endParaRPr lang="en-US"/>
        </a:p>
      </dgm:t>
    </dgm:pt>
    <dgm:pt modelId="{2D61C67C-45A5-4F7E-8ACA-763AA66B959D}">
      <dgm:prSet custT="1"/>
      <dgm:spPr/>
      <dgm:t>
        <a:bodyPr/>
        <a:lstStyle/>
        <a:p>
          <a:r>
            <a:rPr lang="en-US" sz="3900" dirty="0"/>
            <a:t>- </a:t>
          </a:r>
          <a:r>
            <a:rPr lang="en-US" sz="2400" dirty="0"/>
            <a:t>Jemima Essien ( SFA alumni, mother of one)</a:t>
          </a:r>
        </a:p>
      </dgm:t>
    </dgm:pt>
    <dgm:pt modelId="{E35FD8A6-B214-4E13-B918-BEDD8C78C586}" type="parTrans" cxnId="{925AF061-C1EC-493C-8947-8D07C286C043}">
      <dgm:prSet/>
      <dgm:spPr/>
      <dgm:t>
        <a:bodyPr/>
        <a:lstStyle/>
        <a:p>
          <a:endParaRPr lang="en-US"/>
        </a:p>
      </dgm:t>
    </dgm:pt>
    <dgm:pt modelId="{A49160CA-85F6-4826-8A7B-C8302D5D385B}" type="sibTrans" cxnId="{925AF061-C1EC-493C-8947-8D07C286C043}">
      <dgm:prSet/>
      <dgm:spPr/>
      <dgm:t>
        <a:bodyPr/>
        <a:lstStyle/>
        <a:p>
          <a:endParaRPr lang="en-US"/>
        </a:p>
      </dgm:t>
    </dgm:pt>
    <dgm:pt modelId="{5BCCEB3E-1CB6-440F-9190-62AD8387F04F}" type="pres">
      <dgm:prSet presAssocID="{BD93AD6F-479E-4052-9770-1D7C0956B03E}" presName="linear" presStyleCnt="0">
        <dgm:presLayoutVars>
          <dgm:animLvl val="lvl"/>
          <dgm:resizeHandles val="exact"/>
        </dgm:presLayoutVars>
      </dgm:prSet>
      <dgm:spPr/>
    </dgm:pt>
    <dgm:pt modelId="{F975838F-B5DB-429E-B04D-C5E7C6B39865}" type="pres">
      <dgm:prSet presAssocID="{1A56D03E-EFA3-45B6-867D-70162D94AB86}" presName="parentText" presStyleLbl="node1" presStyleIdx="0" presStyleCnt="2">
        <dgm:presLayoutVars>
          <dgm:chMax val="0"/>
          <dgm:bulletEnabled val="1"/>
        </dgm:presLayoutVars>
      </dgm:prSet>
      <dgm:spPr/>
    </dgm:pt>
    <dgm:pt modelId="{CFFE13D1-FC5A-40DF-8B36-B1F3289D4777}" type="pres">
      <dgm:prSet presAssocID="{329CF3FB-3ED4-43A6-938F-4535F075E5AF}" presName="spacer" presStyleCnt="0"/>
      <dgm:spPr/>
    </dgm:pt>
    <dgm:pt modelId="{3242AA19-F704-49CB-9F4F-7E80902A8E5B}" type="pres">
      <dgm:prSet presAssocID="{2D61C67C-45A5-4F7E-8ACA-763AA66B959D}" presName="parentText" presStyleLbl="node1" presStyleIdx="1" presStyleCnt="2" custScaleX="84072" custScaleY="39998">
        <dgm:presLayoutVars>
          <dgm:chMax val="0"/>
          <dgm:bulletEnabled val="1"/>
        </dgm:presLayoutVars>
      </dgm:prSet>
      <dgm:spPr/>
    </dgm:pt>
  </dgm:ptLst>
  <dgm:cxnLst>
    <dgm:cxn modelId="{4E9C0528-5CA4-46BD-80EA-954776FB1E1B}" type="presOf" srcId="{2D61C67C-45A5-4F7E-8ACA-763AA66B959D}" destId="{3242AA19-F704-49CB-9F4F-7E80902A8E5B}" srcOrd="0" destOrd="0" presId="urn:microsoft.com/office/officeart/2005/8/layout/vList2"/>
    <dgm:cxn modelId="{925AF061-C1EC-493C-8947-8D07C286C043}" srcId="{BD93AD6F-479E-4052-9770-1D7C0956B03E}" destId="{2D61C67C-45A5-4F7E-8ACA-763AA66B959D}" srcOrd="1" destOrd="0" parTransId="{E35FD8A6-B214-4E13-B918-BEDD8C78C586}" sibTransId="{A49160CA-85F6-4826-8A7B-C8302D5D385B}"/>
    <dgm:cxn modelId="{BFB97272-6155-4E5C-84F2-735E7356F99F}" type="presOf" srcId="{BD93AD6F-479E-4052-9770-1D7C0956B03E}" destId="{5BCCEB3E-1CB6-440F-9190-62AD8387F04F}" srcOrd="0" destOrd="0" presId="urn:microsoft.com/office/officeart/2005/8/layout/vList2"/>
    <dgm:cxn modelId="{C243BE82-4841-4027-91F4-7EFC38216E44}" type="presOf" srcId="{1A56D03E-EFA3-45B6-867D-70162D94AB86}" destId="{F975838F-B5DB-429E-B04D-C5E7C6B39865}" srcOrd="0" destOrd="0" presId="urn:microsoft.com/office/officeart/2005/8/layout/vList2"/>
    <dgm:cxn modelId="{E9ECBEE9-64F1-4BEA-863C-2EA7A8CE3AA4}" srcId="{BD93AD6F-479E-4052-9770-1D7C0956B03E}" destId="{1A56D03E-EFA3-45B6-867D-70162D94AB86}" srcOrd="0" destOrd="0" parTransId="{4F7944F9-9E50-406A-B470-89BF0D4D115E}" sibTransId="{329CF3FB-3ED4-43A6-938F-4535F075E5AF}"/>
    <dgm:cxn modelId="{AEDE0850-83A3-43C8-AF78-4F231019ACFE}" type="presParOf" srcId="{5BCCEB3E-1CB6-440F-9190-62AD8387F04F}" destId="{F975838F-B5DB-429E-B04D-C5E7C6B39865}" srcOrd="0" destOrd="0" presId="urn:microsoft.com/office/officeart/2005/8/layout/vList2"/>
    <dgm:cxn modelId="{2970856A-66FB-478D-95F8-16F72DE81F61}" type="presParOf" srcId="{5BCCEB3E-1CB6-440F-9190-62AD8387F04F}" destId="{CFFE13D1-FC5A-40DF-8B36-B1F3289D4777}" srcOrd="1" destOrd="0" presId="urn:microsoft.com/office/officeart/2005/8/layout/vList2"/>
    <dgm:cxn modelId="{2CD783CB-1E15-4A94-9838-E2BB76D329EC}" type="presParOf" srcId="{5BCCEB3E-1CB6-440F-9190-62AD8387F04F}" destId="{3242AA19-F704-49CB-9F4F-7E80902A8E5B}" srcOrd="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CAF71D-E7DF-4028-9B9C-0E067B63ECE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FA943095-F2A6-414C-A392-E718997C5F7E}">
      <dgm:prSet/>
      <dgm:spPr/>
      <dgm:t>
        <a:bodyPr/>
        <a:lstStyle/>
        <a:p>
          <a:r>
            <a:rPr lang="en-US" dirty="0"/>
            <a:t>After birth, some mothers feel well for months before symptoms emerge. </a:t>
          </a:r>
        </a:p>
      </dgm:t>
    </dgm:pt>
    <dgm:pt modelId="{636E852F-2290-40C7-962C-42837942BD62}" type="parTrans" cxnId="{ACD6690A-9FCB-40C4-B3EE-C4DE7D0ECD54}">
      <dgm:prSet/>
      <dgm:spPr/>
      <dgm:t>
        <a:bodyPr/>
        <a:lstStyle/>
        <a:p>
          <a:endParaRPr lang="en-US"/>
        </a:p>
      </dgm:t>
    </dgm:pt>
    <dgm:pt modelId="{52AD471D-2AAA-458E-B391-F28750EA3962}" type="sibTrans" cxnId="{ACD6690A-9FCB-40C4-B3EE-C4DE7D0ECD54}">
      <dgm:prSet/>
      <dgm:spPr/>
      <dgm:t>
        <a:bodyPr/>
        <a:lstStyle/>
        <a:p>
          <a:endParaRPr lang="en-US"/>
        </a:p>
      </dgm:t>
    </dgm:pt>
    <dgm:pt modelId="{23507B47-9407-4823-8692-98F9D9F03659}">
      <dgm:prSet/>
      <dgm:spPr/>
      <dgm:t>
        <a:bodyPr/>
        <a:lstStyle/>
        <a:p>
          <a:r>
            <a:rPr lang="en-US" dirty="0"/>
            <a:t>Intrusive thoughts can increase vigilance, not lack of love. </a:t>
          </a:r>
        </a:p>
      </dgm:t>
    </dgm:pt>
    <dgm:pt modelId="{F1CFCB51-0226-4042-A657-5084619225DE}" type="parTrans" cxnId="{65C485CC-2617-49C4-A008-710194A00108}">
      <dgm:prSet/>
      <dgm:spPr/>
      <dgm:t>
        <a:bodyPr/>
        <a:lstStyle/>
        <a:p>
          <a:endParaRPr lang="en-US"/>
        </a:p>
      </dgm:t>
    </dgm:pt>
    <dgm:pt modelId="{B8D036AA-F4F7-414B-9B40-E8822941CAD6}" type="sibTrans" cxnId="{65C485CC-2617-49C4-A008-710194A00108}">
      <dgm:prSet/>
      <dgm:spPr/>
      <dgm:t>
        <a:bodyPr/>
        <a:lstStyle/>
        <a:p>
          <a:endParaRPr lang="en-US"/>
        </a:p>
      </dgm:t>
    </dgm:pt>
    <dgm:pt modelId="{1849233B-2E0F-42D9-9EBA-5170F6A59468}">
      <dgm:prSet/>
      <dgm:spPr/>
      <dgm:t>
        <a:bodyPr/>
        <a:lstStyle/>
        <a:p>
          <a:r>
            <a:rPr lang="en-US" dirty="0"/>
            <a:t>PPD is clinical, hence waiting for it to fix itself is unsafe and can lead to chronic depression.</a:t>
          </a:r>
        </a:p>
      </dgm:t>
    </dgm:pt>
    <dgm:pt modelId="{7ADF127E-372E-4DBB-9867-51EC5A5D7C7A}" type="parTrans" cxnId="{3F011274-856C-4B54-92D0-68B6E760AB33}">
      <dgm:prSet/>
      <dgm:spPr/>
      <dgm:t>
        <a:bodyPr/>
        <a:lstStyle/>
        <a:p>
          <a:endParaRPr lang="en-US"/>
        </a:p>
      </dgm:t>
    </dgm:pt>
    <dgm:pt modelId="{59EA83BE-0B66-463A-ABD6-6C97790F2D8D}" type="sibTrans" cxnId="{3F011274-856C-4B54-92D0-68B6E760AB33}">
      <dgm:prSet/>
      <dgm:spPr/>
      <dgm:t>
        <a:bodyPr/>
        <a:lstStyle/>
        <a:p>
          <a:endParaRPr lang="en-US"/>
        </a:p>
      </dgm:t>
    </dgm:pt>
    <dgm:pt modelId="{D34601CB-864E-4F37-B56D-FD98A5664B7F}" type="pres">
      <dgm:prSet presAssocID="{80CAF71D-E7DF-4028-9B9C-0E067B63ECE1}" presName="linear" presStyleCnt="0">
        <dgm:presLayoutVars>
          <dgm:animLvl val="lvl"/>
          <dgm:resizeHandles val="exact"/>
        </dgm:presLayoutVars>
      </dgm:prSet>
      <dgm:spPr/>
    </dgm:pt>
    <dgm:pt modelId="{5B5A646E-356A-4BE3-B6E3-4FC6C4F34E65}" type="pres">
      <dgm:prSet presAssocID="{FA943095-F2A6-414C-A392-E718997C5F7E}" presName="parentText" presStyleLbl="node1" presStyleIdx="0" presStyleCnt="3" custLinFactY="-22992" custLinFactNeighborX="1945" custLinFactNeighborY="-100000">
        <dgm:presLayoutVars>
          <dgm:chMax val="0"/>
          <dgm:bulletEnabled val="1"/>
        </dgm:presLayoutVars>
      </dgm:prSet>
      <dgm:spPr/>
    </dgm:pt>
    <dgm:pt modelId="{E4D91632-A1E6-4815-AFE5-A7CF0CD437FB}" type="pres">
      <dgm:prSet presAssocID="{52AD471D-2AAA-458E-B391-F28750EA3962}" presName="spacer" presStyleCnt="0"/>
      <dgm:spPr/>
    </dgm:pt>
    <dgm:pt modelId="{60D1E2DA-B4DD-4DA8-86ED-A7311599E462}" type="pres">
      <dgm:prSet presAssocID="{23507B47-9407-4823-8692-98F9D9F03659}" presName="parentText" presStyleLbl="node1" presStyleIdx="1" presStyleCnt="3" custLinFactY="-2879" custLinFactNeighborY="-100000">
        <dgm:presLayoutVars>
          <dgm:chMax val="0"/>
          <dgm:bulletEnabled val="1"/>
        </dgm:presLayoutVars>
      </dgm:prSet>
      <dgm:spPr/>
    </dgm:pt>
    <dgm:pt modelId="{17B71C52-6270-4869-8AE1-A3AA421C6795}" type="pres">
      <dgm:prSet presAssocID="{B8D036AA-F4F7-414B-9B40-E8822941CAD6}" presName="spacer" presStyleCnt="0"/>
      <dgm:spPr/>
    </dgm:pt>
    <dgm:pt modelId="{D2DB2EE4-F56F-442F-BEC0-EBF250E2CBDA}" type="pres">
      <dgm:prSet presAssocID="{1849233B-2E0F-42D9-9EBA-5170F6A59468}" presName="parentText" presStyleLbl="node1" presStyleIdx="2" presStyleCnt="3" custLinFactY="-6395" custLinFactNeighborY="-100000">
        <dgm:presLayoutVars>
          <dgm:chMax val="0"/>
          <dgm:bulletEnabled val="1"/>
        </dgm:presLayoutVars>
      </dgm:prSet>
      <dgm:spPr/>
    </dgm:pt>
  </dgm:ptLst>
  <dgm:cxnLst>
    <dgm:cxn modelId="{ACD6690A-9FCB-40C4-B3EE-C4DE7D0ECD54}" srcId="{80CAF71D-E7DF-4028-9B9C-0E067B63ECE1}" destId="{FA943095-F2A6-414C-A392-E718997C5F7E}" srcOrd="0" destOrd="0" parTransId="{636E852F-2290-40C7-962C-42837942BD62}" sibTransId="{52AD471D-2AAA-458E-B391-F28750EA3962}"/>
    <dgm:cxn modelId="{AE2C1223-949A-4E2F-8BD3-634391AECD58}" type="presOf" srcId="{FA943095-F2A6-414C-A392-E718997C5F7E}" destId="{5B5A646E-356A-4BE3-B6E3-4FC6C4F34E65}" srcOrd="0" destOrd="0" presId="urn:microsoft.com/office/officeart/2005/8/layout/vList2"/>
    <dgm:cxn modelId="{3F011274-856C-4B54-92D0-68B6E760AB33}" srcId="{80CAF71D-E7DF-4028-9B9C-0E067B63ECE1}" destId="{1849233B-2E0F-42D9-9EBA-5170F6A59468}" srcOrd="2" destOrd="0" parTransId="{7ADF127E-372E-4DBB-9867-51EC5A5D7C7A}" sibTransId="{59EA83BE-0B66-463A-ABD6-6C97790F2D8D}"/>
    <dgm:cxn modelId="{C100CB5A-D3BF-4CC8-8467-FA070FCDB31F}" type="presOf" srcId="{80CAF71D-E7DF-4028-9B9C-0E067B63ECE1}" destId="{D34601CB-864E-4F37-B56D-FD98A5664B7F}" srcOrd="0" destOrd="0" presId="urn:microsoft.com/office/officeart/2005/8/layout/vList2"/>
    <dgm:cxn modelId="{645FEBA0-7469-459A-9A28-6B47DB62AC00}" type="presOf" srcId="{1849233B-2E0F-42D9-9EBA-5170F6A59468}" destId="{D2DB2EE4-F56F-442F-BEC0-EBF250E2CBDA}" srcOrd="0" destOrd="0" presId="urn:microsoft.com/office/officeart/2005/8/layout/vList2"/>
    <dgm:cxn modelId="{65C485CC-2617-49C4-A008-710194A00108}" srcId="{80CAF71D-E7DF-4028-9B9C-0E067B63ECE1}" destId="{23507B47-9407-4823-8692-98F9D9F03659}" srcOrd="1" destOrd="0" parTransId="{F1CFCB51-0226-4042-A657-5084619225DE}" sibTransId="{B8D036AA-F4F7-414B-9B40-E8822941CAD6}"/>
    <dgm:cxn modelId="{0D0058E2-26D1-4B05-9DFC-DFFE49EDDE83}" type="presOf" srcId="{23507B47-9407-4823-8692-98F9D9F03659}" destId="{60D1E2DA-B4DD-4DA8-86ED-A7311599E462}" srcOrd="0" destOrd="0" presId="urn:microsoft.com/office/officeart/2005/8/layout/vList2"/>
    <dgm:cxn modelId="{8C1A10E8-93A5-472A-B0EB-5629D3F4F398}" type="presParOf" srcId="{D34601CB-864E-4F37-B56D-FD98A5664B7F}" destId="{5B5A646E-356A-4BE3-B6E3-4FC6C4F34E65}" srcOrd="0" destOrd="0" presId="urn:microsoft.com/office/officeart/2005/8/layout/vList2"/>
    <dgm:cxn modelId="{FA90D141-F3BB-4561-AFEE-092B79EADA16}" type="presParOf" srcId="{D34601CB-864E-4F37-B56D-FD98A5664B7F}" destId="{E4D91632-A1E6-4815-AFE5-A7CF0CD437FB}" srcOrd="1" destOrd="0" presId="urn:microsoft.com/office/officeart/2005/8/layout/vList2"/>
    <dgm:cxn modelId="{35E880A8-D73D-48D5-BF31-4CD8DAEE5560}" type="presParOf" srcId="{D34601CB-864E-4F37-B56D-FD98A5664B7F}" destId="{60D1E2DA-B4DD-4DA8-86ED-A7311599E462}" srcOrd="2" destOrd="0" presId="urn:microsoft.com/office/officeart/2005/8/layout/vList2"/>
    <dgm:cxn modelId="{59629D40-5B98-40F6-A431-38243B82D7FA}" type="presParOf" srcId="{D34601CB-864E-4F37-B56D-FD98A5664B7F}" destId="{17B71C52-6270-4869-8AE1-A3AA421C6795}" srcOrd="3" destOrd="0" presId="urn:microsoft.com/office/officeart/2005/8/layout/vList2"/>
    <dgm:cxn modelId="{7410A231-8AC6-4AC8-A0C8-8E29C500C586}" type="presParOf" srcId="{D34601CB-864E-4F37-B56D-FD98A5664B7F}" destId="{D2DB2EE4-F56F-442F-BEC0-EBF250E2CBDA}" srcOrd="4"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B4A138-25F0-4FED-8437-EAEE46EA67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B516DF-F6D7-4544-AA4A-8FE153270D8E}">
      <dgm:prSet/>
      <dgm:spPr/>
      <dgm:t>
        <a:bodyPr/>
        <a:lstStyle/>
        <a:p>
          <a:r>
            <a:rPr lang="en-US" dirty="0"/>
            <a:t>A GUIDE FOR THE VILLAGE/SUPPORT PEOPLE:</a:t>
          </a:r>
        </a:p>
      </dgm:t>
    </dgm:pt>
    <dgm:pt modelId="{6AAA203E-7A29-412B-9A4D-D53C0EDCF728}" type="parTrans" cxnId="{99F16BE5-591B-425B-8321-599A7A3F8C23}">
      <dgm:prSet/>
      <dgm:spPr/>
      <dgm:t>
        <a:bodyPr/>
        <a:lstStyle/>
        <a:p>
          <a:endParaRPr lang="en-US"/>
        </a:p>
      </dgm:t>
    </dgm:pt>
    <dgm:pt modelId="{1F1A30F7-DD13-429D-9127-5DA720DF5068}" type="sibTrans" cxnId="{99F16BE5-591B-425B-8321-599A7A3F8C23}">
      <dgm:prSet/>
      <dgm:spPr/>
      <dgm:t>
        <a:bodyPr/>
        <a:lstStyle/>
        <a:p>
          <a:endParaRPr lang="en-US"/>
        </a:p>
      </dgm:t>
    </dgm:pt>
    <dgm:pt modelId="{B0E6563D-5DE9-4BD5-BE9B-D2E831728487}">
      <dgm:prSet custT="1"/>
      <dgm:spPr/>
      <dgm:t>
        <a:bodyPr/>
        <a:lstStyle/>
        <a:p>
          <a:r>
            <a:rPr lang="en-US" sz="2400" dirty="0"/>
            <a:t>Assign someone to handle invisible chores like dishes, laundry, and trash.</a:t>
          </a:r>
        </a:p>
      </dgm:t>
    </dgm:pt>
    <dgm:pt modelId="{1085223E-3680-4C7A-AE9A-357459E63D70}" type="parTrans" cxnId="{3798D804-2135-475F-86CC-B9605556A417}">
      <dgm:prSet/>
      <dgm:spPr/>
      <dgm:t>
        <a:bodyPr/>
        <a:lstStyle/>
        <a:p>
          <a:endParaRPr lang="en-US"/>
        </a:p>
      </dgm:t>
    </dgm:pt>
    <dgm:pt modelId="{2894DE7E-F809-47BC-8F96-CDB96E0C8A78}" type="sibTrans" cxnId="{3798D804-2135-475F-86CC-B9605556A417}">
      <dgm:prSet/>
      <dgm:spPr/>
      <dgm:t>
        <a:bodyPr/>
        <a:lstStyle/>
        <a:p>
          <a:endParaRPr lang="en-US"/>
        </a:p>
      </dgm:t>
    </dgm:pt>
    <dgm:pt modelId="{CA906AFF-AAC5-4D73-B4A8-42D25AAA58B7}">
      <dgm:prSet custT="1"/>
      <dgm:spPr/>
      <dgm:t>
        <a:bodyPr/>
        <a:lstStyle/>
        <a:p>
          <a:r>
            <a:rPr lang="en-US" sz="2400" dirty="0"/>
            <a:t>Give the mother a daily two‑hour protected nap while someone takes the baby elsewhere.</a:t>
          </a:r>
        </a:p>
      </dgm:t>
    </dgm:pt>
    <dgm:pt modelId="{C3D18FA5-9D62-4235-BEA6-2D26D43F19E8}" type="parTrans" cxnId="{CA874F21-C49A-4CAE-B21F-49804E7B48DC}">
      <dgm:prSet/>
      <dgm:spPr/>
      <dgm:t>
        <a:bodyPr/>
        <a:lstStyle/>
        <a:p>
          <a:endParaRPr lang="en-US"/>
        </a:p>
      </dgm:t>
    </dgm:pt>
    <dgm:pt modelId="{24B291CE-7914-45D3-B797-469FECA623BD}" type="sibTrans" cxnId="{CA874F21-C49A-4CAE-B21F-49804E7B48DC}">
      <dgm:prSet/>
      <dgm:spPr/>
      <dgm:t>
        <a:bodyPr/>
        <a:lstStyle/>
        <a:p>
          <a:endParaRPr lang="en-US"/>
        </a:p>
      </dgm:t>
    </dgm:pt>
    <dgm:pt modelId="{DAEC0900-2AA0-489E-BECB-4A7514615AB0}">
      <dgm:prSet custT="1"/>
      <dgm:spPr/>
      <dgm:t>
        <a:bodyPr/>
        <a:lstStyle/>
        <a:p>
          <a:endParaRPr lang="en-US" sz="2400" dirty="0"/>
        </a:p>
      </dgm:t>
    </dgm:pt>
    <dgm:pt modelId="{80317E36-83F8-4DF4-836A-E9295301D27E}" type="parTrans" cxnId="{C2DD8C63-43AF-46FA-877C-50D4DF16BE5A}">
      <dgm:prSet/>
      <dgm:spPr/>
      <dgm:t>
        <a:bodyPr/>
        <a:lstStyle/>
        <a:p>
          <a:endParaRPr lang="en-US"/>
        </a:p>
      </dgm:t>
    </dgm:pt>
    <dgm:pt modelId="{B07D1BE7-9534-4542-968E-AF4140D74126}" type="sibTrans" cxnId="{C2DD8C63-43AF-46FA-877C-50D4DF16BE5A}">
      <dgm:prSet/>
      <dgm:spPr/>
      <dgm:t>
        <a:bodyPr/>
        <a:lstStyle/>
        <a:p>
          <a:endParaRPr lang="en-US"/>
        </a:p>
      </dgm:t>
    </dgm:pt>
    <dgm:pt modelId="{D76C9F72-4D9D-4233-A939-926B0A8C4EAD}">
      <dgm:prSet/>
      <dgm:spPr/>
      <dgm:t>
        <a:bodyPr/>
        <a:lstStyle/>
        <a:p>
          <a:endParaRPr lang="en-US" sz="1900" dirty="0"/>
        </a:p>
      </dgm:t>
    </dgm:pt>
    <dgm:pt modelId="{C1C48B55-74B2-4781-926B-3F42B2D852D0}" type="parTrans" cxnId="{B54352E1-12A3-4CE1-8695-86C7378FB0CF}">
      <dgm:prSet/>
      <dgm:spPr/>
      <dgm:t>
        <a:bodyPr/>
        <a:lstStyle/>
        <a:p>
          <a:endParaRPr lang="en-US"/>
        </a:p>
      </dgm:t>
    </dgm:pt>
    <dgm:pt modelId="{2BCB1037-262A-40E3-A0BB-592D8870BE64}" type="sibTrans" cxnId="{B54352E1-12A3-4CE1-8695-86C7378FB0CF}">
      <dgm:prSet/>
      <dgm:spPr/>
      <dgm:t>
        <a:bodyPr/>
        <a:lstStyle/>
        <a:p>
          <a:endParaRPr lang="en-US"/>
        </a:p>
      </dgm:t>
    </dgm:pt>
    <dgm:pt modelId="{FE7098CE-FFB9-4FD0-BB86-1C539CD342F5}">
      <dgm:prSet/>
      <dgm:spPr/>
      <dgm:t>
        <a:bodyPr/>
        <a:lstStyle/>
        <a:p>
          <a:endParaRPr lang="en-US" sz="1900" dirty="0"/>
        </a:p>
      </dgm:t>
    </dgm:pt>
    <dgm:pt modelId="{55344BE8-29D0-40D2-B7CD-9BE468A8C3C1}" type="parTrans" cxnId="{5B091DBD-2C5E-4A75-B013-1C18DA95B978}">
      <dgm:prSet/>
      <dgm:spPr/>
      <dgm:t>
        <a:bodyPr/>
        <a:lstStyle/>
        <a:p>
          <a:endParaRPr lang="en-US"/>
        </a:p>
      </dgm:t>
    </dgm:pt>
    <dgm:pt modelId="{2EB83D0C-EA44-4C52-B737-B83739C174FB}" type="sibTrans" cxnId="{5B091DBD-2C5E-4A75-B013-1C18DA95B978}">
      <dgm:prSet/>
      <dgm:spPr/>
      <dgm:t>
        <a:bodyPr/>
        <a:lstStyle/>
        <a:p>
          <a:endParaRPr lang="en-US"/>
        </a:p>
      </dgm:t>
    </dgm:pt>
    <dgm:pt modelId="{D558B0F9-1C62-4677-A4D5-3DA69480C690}">
      <dgm:prSet custT="1"/>
      <dgm:spPr/>
      <dgm:t>
        <a:bodyPr/>
        <a:lstStyle/>
        <a:p>
          <a:endParaRPr lang="en-US" sz="2400" dirty="0"/>
        </a:p>
      </dgm:t>
    </dgm:pt>
    <dgm:pt modelId="{F46084BC-2AA7-4CB1-8AAF-691FB04CAF85}" type="parTrans" cxnId="{498671D3-3D2B-4DD9-A048-B5F566F72386}">
      <dgm:prSet/>
      <dgm:spPr/>
      <dgm:t>
        <a:bodyPr/>
        <a:lstStyle/>
        <a:p>
          <a:endParaRPr lang="en-US"/>
        </a:p>
      </dgm:t>
    </dgm:pt>
    <dgm:pt modelId="{D46C443B-18EB-466A-8F6E-77158CEF807B}" type="sibTrans" cxnId="{498671D3-3D2B-4DD9-A048-B5F566F72386}">
      <dgm:prSet/>
      <dgm:spPr/>
      <dgm:t>
        <a:bodyPr/>
        <a:lstStyle/>
        <a:p>
          <a:endParaRPr lang="en-US"/>
        </a:p>
      </dgm:t>
    </dgm:pt>
    <dgm:pt modelId="{C833F861-0F72-497E-A5B0-5CD198E56EEF}">
      <dgm:prSet custT="1"/>
      <dgm:spPr/>
      <dgm:t>
        <a:bodyPr/>
        <a:lstStyle/>
        <a:p>
          <a:r>
            <a:rPr lang="en-US" sz="2400" dirty="0"/>
            <a:t>Set up a meal train with no‑knock porch drop‑offs.</a:t>
          </a:r>
        </a:p>
      </dgm:t>
    </dgm:pt>
    <dgm:pt modelId="{99DAD180-AED1-413F-A3E3-5337CF9758C7}" type="parTrans" cxnId="{9B290D19-7505-49DE-BAFE-FF6B3BB682C1}">
      <dgm:prSet/>
      <dgm:spPr/>
      <dgm:t>
        <a:bodyPr/>
        <a:lstStyle/>
        <a:p>
          <a:endParaRPr lang="en-US"/>
        </a:p>
      </dgm:t>
    </dgm:pt>
    <dgm:pt modelId="{57E801C2-C487-431C-8667-379C4DE5DA01}" type="sibTrans" cxnId="{9B290D19-7505-49DE-BAFE-FF6B3BB682C1}">
      <dgm:prSet/>
      <dgm:spPr/>
      <dgm:t>
        <a:bodyPr/>
        <a:lstStyle/>
        <a:p>
          <a:endParaRPr lang="en-US"/>
        </a:p>
      </dgm:t>
    </dgm:pt>
    <dgm:pt modelId="{D4F837D4-2939-4B5B-AA77-61A9AED549E6}" type="pres">
      <dgm:prSet presAssocID="{D6B4A138-25F0-4FED-8437-EAEE46EA673D}" presName="linear" presStyleCnt="0">
        <dgm:presLayoutVars>
          <dgm:animLvl val="lvl"/>
          <dgm:resizeHandles val="exact"/>
        </dgm:presLayoutVars>
      </dgm:prSet>
      <dgm:spPr/>
    </dgm:pt>
    <dgm:pt modelId="{05A4F72E-BC43-43CF-90BB-002D1E1B5FAF}" type="pres">
      <dgm:prSet presAssocID="{E4B516DF-F6D7-4544-AA4A-8FE153270D8E}" presName="parentText" presStyleLbl="node1" presStyleIdx="0" presStyleCnt="1" custLinFactNeighborY="1642">
        <dgm:presLayoutVars>
          <dgm:chMax val="0"/>
          <dgm:bulletEnabled val="1"/>
        </dgm:presLayoutVars>
      </dgm:prSet>
      <dgm:spPr/>
    </dgm:pt>
    <dgm:pt modelId="{29280D53-DFA4-4EEA-A9EB-65A3F8CF4D6C}" type="pres">
      <dgm:prSet presAssocID="{E4B516DF-F6D7-4544-AA4A-8FE153270D8E}" presName="childText" presStyleLbl="revTx" presStyleIdx="0" presStyleCnt="1">
        <dgm:presLayoutVars>
          <dgm:bulletEnabled val="1"/>
        </dgm:presLayoutVars>
      </dgm:prSet>
      <dgm:spPr/>
    </dgm:pt>
  </dgm:ptLst>
  <dgm:cxnLst>
    <dgm:cxn modelId="{3798D804-2135-475F-86CC-B9605556A417}" srcId="{E4B516DF-F6D7-4544-AA4A-8FE153270D8E}" destId="{B0E6563D-5DE9-4BD5-BE9B-D2E831728487}" srcOrd="0" destOrd="0" parTransId="{1085223E-3680-4C7A-AE9A-357459E63D70}" sibTransId="{2894DE7E-F809-47BC-8F96-CDB96E0C8A78}"/>
    <dgm:cxn modelId="{8558180B-7BEA-42E2-A9C6-9096D58E7E13}" type="presOf" srcId="{B0E6563D-5DE9-4BD5-BE9B-D2E831728487}" destId="{29280D53-DFA4-4EEA-A9EB-65A3F8CF4D6C}" srcOrd="0" destOrd="0" presId="urn:microsoft.com/office/officeart/2005/8/layout/vList2"/>
    <dgm:cxn modelId="{63697E10-E3C3-42CB-85B9-C3A999BEB138}" type="presOf" srcId="{FE7098CE-FFB9-4FD0-BB86-1C539CD342F5}" destId="{29280D53-DFA4-4EEA-A9EB-65A3F8CF4D6C}" srcOrd="0" destOrd="6" presId="urn:microsoft.com/office/officeart/2005/8/layout/vList2"/>
    <dgm:cxn modelId="{9B290D19-7505-49DE-BAFE-FF6B3BB682C1}" srcId="{E4B516DF-F6D7-4544-AA4A-8FE153270D8E}" destId="{C833F861-0F72-497E-A5B0-5CD198E56EEF}" srcOrd="4" destOrd="0" parTransId="{99DAD180-AED1-413F-A3E3-5337CF9758C7}" sibTransId="{57E801C2-C487-431C-8667-379C4DE5DA01}"/>
    <dgm:cxn modelId="{CA874F21-C49A-4CAE-B21F-49804E7B48DC}" srcId="{E4B516DF-F6D7-4544-AA4A-8FE153270D8E}" destId="{CA906AFF-AAC5-4D73-B4A8-42D25AAA58B7}" srcOrd="2" destOrd="0" parTransId="{C3D18FA5-9D62-4235-BEA6-2D26D43F19E8}" sibTransId="{24B291CE-7914-45D3-B797-469FECA623BD}"/>
    <dgm:cxn modelId="{4DA13322-A17F-4BF8-82C3-C05253CDC7F2}" type="presOf" srcId="{E4B516DF-F6D7-4544-AA4A-8FE153270D8E}" destId="{05A4F72E-BC43-43CF-90BB-002D1E1B5FAF}" srcOrd="0" destOrd="0" presId="urn:microsoft.com/office/officeart/2005/8/layout/vList2"/>
    <dgm:cxn modelId="{447D2360-D475-4074-8FA8-50FD6E7DDEC3}" type="presOf" srcId="{C833F861-0F72-497E-A5B0-5CD198E56EEF}" destId="{29280D53-DFA4-4EEA-A9EB-65A3F8CF4D6C}" srcOrd="0" destOrd="4" presId="urn:microsoft.com/office/officeart/2005/8/layout/vList2"/>
    <dgm:cxn modelId="{E448D960-7B72-4DE9-8A7C-1EE6A72F8EF2}" type="presOf" srcId="{DAEC0900-2AA0-489E-BECB-4A7514615AB0}" destId="{29280D53-DFA4-4EEA-A9EB-65A3F8CF4D6C}" srcOrd="0" destOrd="1" presId="urn:microsoft.com/office/officeart/2005/8/layout/vList2"/>
    <dgm:cxn modelId="{C2DD8C63-43AF-46FA-877C-50D4DF16BE5A}" srcId="{E4B516DF-F6D7-4544-AA4A-8FE153270D8E}" destId="{DAEC0900-2AA0-489E-BECB-4A7514615AB0}" srcOrd="1" destOrd="0" parTransId="{80317E36-83F8-4DF4-836A-E9295301D27E}" sibTransId="{B07D1BE7-9534-4542-968E-AF4140D74126}"/>
    <dgm:cxn modelId="{1AEE7444-2D40-4796-9E11-34CF187CE5ED}" type="presOf" srcId="{D76C9F72-4D9D-4233-A939-926B0A8C4EAD}" destId="{29280D53-DFA4-4EEA-A9EB-65A3F8CF4D6C}" srcOrd="0" destOrd="5" presId="urn:microsoft.com/office/officeart/2005/8/layout/vList2"/>
    <dgm:cxn modelId="{7CAFC252-1F13-4B51-8666-F88449388B6D}" type="presOf" srcId="{D6B4A138-25F0-4FED-8437-EAEE46EA673D}" destId="{D4F837D4-2939-4B5B-AA77-61A9AED549E6}" srcOrd="0" destOrd="0" presId="urn:microsoft.com/office/officeart/2005/8/layout/vList2"/>
    <dgm:cxn modelId="{5B091DBD-2C5E-4A75-B013-1C18DA95B978}" srcId="{E4B516DF-F6D7-4544-AA4A-8FE153270D8E}" destId="{FE7098CE-FFB9-4FD0-BB86-1C539CD342F5}" srcOrd="6" destOrd="0" parTransId="{55344BE8-29D0-40D2-B7CD-9BE468A8C3C1}" sibTransId="{2EB83D0C-EA44-4C52-B737-B83739C174FB}"/>
    <dgm:cxn modelId="{498671D3-3D2B-4DD9-A048-B5F566F72386}" srcId="{E4B516DF-F6D7-4544-AA4A-8FE153270D8E}" destId="{D558B0F9-1C62-4677-A4D5-3DA69480C690}" srcOrd="3" destOrd="0" parTransId="{F46084BC-2AA7-4CB1-8AAF-691FB04CAF85}" sibTransId="{D46C443B-18EB-466A-8F6E-77158CEF807B}"/>
    <dgm:cxn modelId="{B54352E1-12A3-4CE1-8695-86C7378FB0CF}" srcId="{E4B516DF-F6D7-4544-AA4A-8FE153270D8E}" destId="{D76C9F72-4D9D-4233-A939-926B0A8C4EAD}" srcOrd="5" destOrd="0" parTransId="{C1C48B55-74B2-4781-926B-3F42B2D852D0}" sibTransId="{2BCB1037-262A-40E3-A0BB-592D8870BE64}"/>
    <dgm:cxn modelId="{99F16BE5-591B-425B-8321-599A7A3F8C23}" srcId="{D6B4A138-25F0-4FED-8437-EAEE46EA673D}" destId="{E4B516DF-F6D7-4544-AA4A-8FE153270D8E}" srcOrd="0" destOrd="0" parTransId="{6AAA203E-7A29-412B-9A4D-D53C0EDCF728}" sibTransId="{1F1A30F7-DD13-429D-9127-5DA720DF5068}"/>
    <dgm:cxn modelId="{668480EA-2775-429F-8EA4-F84DC1CE601A}" type="presOf" srcId="{D558B0F9-1C62-4677-A4D5-3DA69480C690}" destId="{29280D53-DFA4-4EEA-A9EB-65A3F8CF4D6C}" srcOrd="0" destOrd="3" presId="urn:microsoft.com/office/officeart/2005/8/layout/vList2"/>
    <dgm:cxn modelId="{C9FC5FF1-3CE1-4CD9-9192-310A6E320EA2}" type="presOf" srcId="{CA906AFF-AAC5-4D73-B4A8-42D25AAA58B7}" destId="{29280D53-DFA4-4EEA-A9EB-65A3F8CF4D6C}" srcOrd="0" destOrd="2" presId="urn:microsoft.com/office/officeart/2005/8/layout/vList2"/>
    <dgm:cxn modelId="{A9A91D94-80A1-433D-B2E9-A94F67C1E69C}" type="presParOf" srcId="{D4F837D4-2939-4B5B-AA77-61A9AED549E6}" destId="{05A4F72E-BC43-43CF-90BB-002D1E1B5FAF}" srcOrd="0" destOrd="0" presId="urn:microsoft.com/office/officeart/2005/8/layout/vList2"/>
    <dgm:cxn modelId="{C11D7BBF-E032-47B9-B8BF-A0A8F3D0F876}" type="presParOf" srcId="{D4F837D4-2939-4B5B-AA77-61A9AED549E6}" destId="{29280D53-DFA4-4EEA-A9EB-65A3F8CF4D6C}"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6B4A138-25F0-4FED-8437-EAEE46EA673D}"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4B516DF-F6D7-4544-AA4A-8FE153270D8E}">
      <dgm:prSet/>
      <dgm:spPr/>
      <dgm:t>
        <a:bodyPr/>
        <a:lstStyle/>
        <a:p>
          <a:r>
            <a:rPr lang="en-US" dirty="0"/>
            <a:t>LONG PARENTAL LEAVE RECOVERY ROADMAP</a:t>
          </a:r>
        </a:p>
      </dgm:t>
    </dgm:pt>
    <dgm:pt modelId="{6AAA203E-7A29-412B-9A4D-D53C0EDCF728}" type="parTrans" cxnId="{99F16BE5-591B-425B-8321-599A7A3F8C23}">
      <dgm:prSet/>
      <dgm:spPr/>
      <dgm:t>
        <a:bodyPr/>
        <a:lstStyle/>
        <a:p>
          <a:endParaRPr lang="en-US"/>
        </a:p>
      </dgm:t>
    </dgm:pt>
    <dgm:pt modelId="{1F1A30F7-DD13-429D-9127-5DA720DF5068}" type="sibTrans" cxnId="{99F16BE5-591B-425B-8321-599A7A3F8C23}">
      <dgm:prSet/>
      <dgm:spPr/>
      <dgm:t>
        <a:bodyPr/>
        <a:lstStyle/>
        <a:p>
          <a:endParaRPr lang="en-US"/>
        </a:p>
      </dgm:t>
    </dgm:pt>
    <dgm:pt modelId="{B0E6563D-5DE9-4BD5-BE9B-D2E831728487}">
      <dgm:prSet custT="1"/>
      <dgm:spPr/>
      <dgm:t>
        <a:bodyPr/>
        <a:lstStyle/>
        <a:p>
          <a:r>
            <a:rPr lang="en-US" sz="2400" dirty="0"/>
            <a:t>Maternal leave should last 12 weeks to one year so mothers can heal and bond with their babies.</a:t>
          </a:r>
        </a:p>
      </dgm:t>
    </dgm:pt>
    <dgm:pt modelId="{1085223E-3680-4C7A-AE9A-357459E63D70}" type="parTrans" cxnId="{3798D804-2135-475F-86CC-B9605556A417}">
      <dgm:prSet/>
      <dgm:spPr/>
      <dgm:t>
        <a:bodyPr/>
        <a:lstStyle/>
        <a:p>
          <a:endParaRPr lang="en-US"/>
        </a:p>
      </dgm:t>
    </dgm:pt>
    <dgm:pt modelId="{2894DE7E-F809-47BC-8F96-CDB96E0C8A78}" type="sibTrans" cxnId="{3798D804-2135-475F-86CC-B9605556A417}">
      <dgm:prSet/>
      <dgm:spPr/>
      <dgm:t>
        <a:bodyPr/>
        <a:lstStyle/>
        <a:p>
          <a:endParaRPr lang="en-US"/>
        </a:p>
      </dgm:t>
    </dgm:pt>
    <dgm:pt modelId="{E282779A-161C-47B9-B0AF-2D738A37D944}">
      <dgm:prSet custT="1"/>
      <dgm:spPr/>
      <dgm:t>
        <a:bodyPr/>
        <a:lstStyle/>
        <a:p>
          <a:r>
            <a:rPr lang="en-US" sz="2400" dirty="0"/>
            <a:t>Both leaves must be paid and job‑protected to reduce financial stress and PPD risk</a:t>
          </a:r>
          <a:r>
            <a:rPr lang="en-US" sz="2400" b="0" dirty="0"/>
            <a:t>. </a:t>
          </a:r>
        </a:p>
      </dgm:t>
    </dgm:pt>
    <dgm:pt modelId="{A3DFB671-9251-4BEA-AA45-BC17B0FEE543}" type="parTrans" cxnId="{56745654-D978-47B7-A6D8-3B9D8AD480AE}">
      <dgm:prSet/>
      <dgm:spPr/>
      <dgm:t>
        <a:bodyPr/>
        <a:lstStyle/>
        <a:p>
          <a:endParaRPr lang="en-US"/>
        </a:p>
      </dgm:t>
    </dgm:pt>
    <dgm:pt modelId="{3DD838B0-5D28-4116-87C5-DEF6071C1159}" type="sibTrans" cxnId="{56745654-D978-47B7-A6D8-3B9D8AD480AE}">
      <dgm:prSet/>
      <dgm:spPr/>
      <dgm:t>
        <a:bodyPr/>
        <a:lstStyle/>
        <a:p>
          <a:endParaRPr lang="en-US"/>
        </a:p>
      </dgm:t>
    </dgm:pt>
    <dgm:pt modelId="{02288B17-1C9E-44A8-B087-77CFE6D4F1C4}">
      <dgm:prSet custT="1"/>
      <dgm:spPr/>
      <dgm:t>
        <a:bodyPr/>
        <a:lstStyle/>
        <a:p>
          <a:endParaRPr lang="en-US" sz="2400" dirty="0"/>
        </a:p>
      </dgm:t>
    </dgm:pt>
    <dgm:pt modelId="{598169BC-48C5-4ABE-B971-B77DAA75D7C7}" type="parTrans" cxnId="{732BBC64-6520-4BBE-9A2D-18A04CCFD785}">
      <dgm:prSet/>
      <dgm:spPr/>
      <dgm:t>
        <a:bodyPr/>
        <a:lstStyle/>
        <a:p>
          <a:endParaRPr lang="en-US"/>
        </a:p>
      </dgm:t>
    </dgm:pt>
    <dgm:pt modelId="{93248A3E-83F8-470D-AA06-4E4553F994C1}" type="sibTrans" cxnId="{732BBC64-6520-4BBE-9A2D-18A04CCFD785}">
      <dgm:prSet/>
      <dgm:spPr/>
      <dgm:t>
        <a:bodyPr/>
        <a:lstStyle/>
        <a:p>
          <a:endParaRPr lang="en-US"/>
        </a:p>
      </dgm:t>
    </dgm:pt>
    <dgm:pt modelId="{90DFFF24-B279-405E-B33C-7BC0E51CBFB1}">
      <dgm:prSet custT="1"/>
      <dgm:spPr/>
      <dgm:t>
        <a:bodyPr/>
        <a:lstStyle/>
        <a:p>
          <a:r>
            <a:rPr lang="en-US" sz="2400" dirty="0"/>
            <a:t>Fathers should get at least 12 weeks of leave to support the mother’s recovery.</a:t>
          </a:r>
        </a:p>
      </dgm:t>
    </dgm:pt>
    <dgm:pt modelId="{6A3533BC-4461-4703-A973-3A3CA8F1FCDE}" type="parTrans" cxnId="{1D0D13B4-8AE7-43FC-A184-590AEBC4DA25}">
      <dgm:prSet/>
      <dgm:spPr/>
      <dgm:t>
        <a:bodyPr/>
        <a:lstStyle/>
        <a:p>
          <a:endParaRPr lang="en-US"/>
        </a:p>
      </dgm:t>
    </dgm:pt>
    <dgm:pt modelId="{DC18E1C7-3B32-40B2-958B-6FEC0DDF9920}" type="sibTrans" cxnId="{1D0D13B4-8AE7-43FC-A184-590AEBC4DA25}">
      <dgm:prSet/>
      <dgm:spPr/>
      <dgm:t>
        <a:bodyPr/>
        <a:lstStyle/>
        <a:p>
          <a:endParaRPr lang="en-US"/>
        </a:p>
      </dgm:t>
    </dgm:pt>
    <dgm:pt modelId="{0B122F81-6AD1-4FCF-A0F5-74D2DD1EE9A5}">
      <dgm:prSet custT="1"/>
      <dgm:spPr/>
      <dgm:t>
        <a:bodyPr/>
        <a:lstStyle/>
        <a:p>
          <a:endParaRPr lang="en-US" sz="2400" dirty="0"/>
        </a:p>
      </dgm:t>
    </dgm:pt>
    <dgm:pt modelId="{6E4EDEB0-02FF-4591-A2D3-749A7B06D191}" type="parTrans" cxnId="{9C6FB0C9-3CEF-4914-B380-3B522427BDB8}">
      <dgm:prSet/>
      <dgm:spPr/>
      <dgm:t>
        <a:bodyPr/>
        <a:lstStyle/>
        <a:p>
          <a:endParaRPr lang="en-US"/>
        </a:p>
      </dgm:t>
    </dgm:pt>
    <dgm:pt modelId="{EA8CF093-D7D3-4A8D-B27D-F417F54B1BFF}" type="sibTrans" cxnId="{9C6FB0C9-3CEF-4914-B380-3B522427BDB8}">
      <dgm:prSet/>
      <dgm:spPr/>
      <dgm:t>
        <a:bodyPr/>
        <a:lstStyle/>
        <a:p>
          <a:endParaRPr lang="en-US"/>
        </a:p>
      </dgm:t>
    </dgm:pt>
    <dgm:pt modelId="{D4F837D4-2939-4B5B-AA77-61A9AED549E6}" type="pres">
      <dgm:prSet presAssocID="{D6B4A138-25F0-4FED-8437-EAEE46EA673D}" presName="linear" presStyleCnt="0">
        <dgm:presLayoutVars>
          <dgm:animLvl val="lvl"/>
          <dgm:resizeHandles val="exact"/>
        </dgm:presLayoutVars>
      </dgm:prSet>
      <dgm:spPr/>
    </dgm:pt>
    <dgm:pt modelId="{05A4F72E-BC43-43CF-90BB-002D1E1B5FAF}" type="pres">
      <dgm:prSet presAssocID="{E4B516DF-F6D7-4544-AA4A-8FE153270D8E}" presName="parentText" presStyleLbl="node1" presStyleIdx="0" presStyleCnt="1" custLinFactNeighborX="879" custLinFactNeighborY="-10429">
        <dgm:presLayoutVars>
          <dgm:chMax val="0"/>
          <dgm:bulletEnabled val="1"/>
        </dgm:presLayoutVars>
      </dgm:prSet>
      <dgm:spPr/>
    </dgm:pt>
    <dgm:pt modelId="{FB7F6EE7-7844-489F-B294-EC157D8B1CD8}" type="pres">
      <dgm:prSet presAssocID="{E4B516DF-F6D7-4544-AA4A-8FE153270D8E}" presName="childText" presStyleLbl="revTx" presStyleIdx="0" presStyleCnt="1">
        <dgm:presLayoutVars>
          <dgm:bulletEnabled val="1"/>
        </dgm:presLayoutVars>
      </dgm:prSet>
      <dgm:spPr/>
    </dgm:pt>
  </dgm:ptLst>
  <dgm:cxnLst>
    <dgm:cxn modelId="{3798D804-2135-475F-86CC-B9605556A417}" srcId="{E4B516DF-F6D7-4544-AA4A-8FE153270D8E}" destId="{B0E6563D-5DE9-4BD5-BE9B-D2E831728487}" srcOrd="0" destOrd="0" parTransId="{1085223E-3680-4C7A-AE9A-357459E63D70}" sibTransId="{2894DE7E-F809-47BC-8F96-CDB96E0C8A78}"/>
    <dgm:cxn modelId="{B3C79B1C-2CE6-4AC4-B66F-9372342B3297}" type="presOf" srcId="{90DFFF24-B279-405E-B33C-7BC0E51CBFB1}" destId="{FB7F6EE7-7844-489F-B294-EC157D8B1CD8}" srcOrd="0" destOrd="2" presId="urn:microsoft.com/office/officeart/2005/8/layout/vList2"/>
    <dgm:cxn modelId="{D2EAFB2E-C983-4E3E-B055-6523F180F141}" type="presOf" srcId="{E4B516DF-F6D7-4544-AA4A-8FE153270D8E}" destId="{05A4F72E-BC43-43CF-90BB-002D1E1B5FAF}" srcOrd="0" destOrd="0" presId="urn:microsoft.com/office/officeart/2005/8/layout/vList2"/>
    <dgm:cxn modelId="{732BBC64-6520-4BBE-9A2D-18A04CCFD785}" srcId="{E4B516DF-F6D7-4544-AA4A-8FE153270D8E}" destId="{02288B17-1C9E-44A8-B087-77CFE6D4F1C4}" srcOrd="1" destOrd="0" parTransId="{598169BC-48C5-4ABE-B971-B77DAA75D7C7}" sibTransId="{93248A3E-83F8-470D-AA06-4E4553F994C1}"/>
    <dgm:cxn modelId="{7CAFC252-1F13-4B51-8666-F88449388B6D}" type="presOf" srcId="{D6B4A138-25F0-4FED-8437-EAEE46EA673D}" destId="{D4F837D4-2939-4B5B-AA77-61A9AED549E6}" srcOrd="0" destOrd="0" presId="urn:microsoft.com/office/officeart/2005/8/layout/vList2"/>
    <dgm:cxn modelId="{56745654-D978-47B7-A6D8-3B9D8AD480AE}" srcId="{E4B516DF-F6D7-4544-AA4A-8FE153270D8E}" destId="{E282779A-161C-47B9-B0AF-2D738A37D944}" srcOrd="4" destOrd="0" parTransId="{A3DFB671-9251-4BEA-AA45-BC17B0FEE543}" sibTransId="{3DD838B0-5D28-4116-87C5-DEF6071C1159}"/>
    <dgm:cxn modelId="{5C532657-399B-4CC4-93BD-B31750D95451}" type="presOf" srcId="{02288B17-1C9E-44A8-B087-77CFE6D4F1C4}" destId="{FB7F6EE7-7844-489F-B294-EC157D8B1CD8}" srcOrd="0" destOrd="1" presId="urn:microsoft.com/office/officeart/2005/8/layout/vList2"/>
    <dgm:cxn modelId="{B7F5195A-D07A-4ECB-8408-D74966617F9F}" type="presOf" srcId="{E282779A-161C-47B9-B0AF-2D738A37D944}" destId="{FB7F6EE7-7844-489F-B294-EC157D8B1CD8}" srcOrd="0" destOrd="4" presId="urn:microsoft.com/office/officeart/2005/8/layout/vList2"/>
    <dgm:cxn modelId="{811AF5A2-F69E-4D2F-B60F-39143325EDA1}" type="presOf" srcId="{B0E6563D-5DE9-4BD5-BE9B-D2E831728487}" destId="{FB7F6EE7-7844-489F-B294-EC157D8B1CD8}" srcOrd="0" destOrd="0" presId="urn:microsoft.com/office/officeart/2005/8/layout/vList2"/>
    <dgm:cxn modelId="{1D0D13B4-8AE7-43FC-A184-590AEBC4DA25}" srcId="{E4B516DF-F6D7-4544-AA4A-8FE153270D8E}" destId="{90DFFF24-B279-405E-B33C-7BC0E51CBFB1}" srcOrd="2" destOrd="0" parTransId="{6A3533BC-4461-4703-A973-3A3CA8F1FCDE}" sibTransId="{DC18E1C7-3B32-40B2-958B-6FEC0DDF9920}"/>
    <dgm:cxn modelId="{259FC6BB-9478-4FA2-BF3C-3DF2AB011C84}" type="presOf" srcId="{0B122F81-6AD1-4FCF-A0F5-74D2DD1EE9A5}" destId="{FB7F6EE7-7844-489F-B294-EC157D8B1CD8}" srcOrd="0" destOrd="3" presId="urn:microsoft.com/office/officeart/2005/8/layout/vList2"/>
    <dgm:cxn modelId="{9C6FB0C9-3CEF-4914-B380-3B522427BDB8}" srcId="{E4B516DF-F6D7-4544-AA4A-8FE153270D8E}" destId="{0B122F81-6AD1-4FCF-A0F5-74D2DD1EE9A5}" srcOrd="3" destOrd="0" parTransId="{6E4EDEB0-02FF-4591-A2D3-749A7B06D191}" sibTransId="{EA8CF093-D7D3-4A8D-B27D-F417F54B1BFF}"/>
    <dgm:cxn modelId="{99F16BE5-591B-425B-8321-599A7A3F8C23}" srcId="{D6B4A138-25F0-4FED-8437-EAEE46EA673D}" destId="{E4B516DF-F6D7-4544-AA4A-8FE153270D8E}" srcOrd="0" destOrd="0" parTransId="{6AAA203E-7A29-412B-9A4D-D53C0EDCF728}" sibTransId="{1F1A30F7-DD13-429D-9127-5DA720DF5068}"/>
    <dgm:cxn modelId="{8B8C2CA7-2996-4B84-BF2E-D82DD19688C2}" type="presParOf" srcId="{D4F837D4-2939-4B5B-AA77-61A9AED549E6}" destId="{05A4F72E-BC43-43CF-90BB-002D1E1B5FAF}" srcOrd="0" destOrd="0" presId="urn:microsoft.com/office/officeart/2005/8/layout/vList2"/>
    <dgm:cxn modelId="{FD90ABDF-B8D0-4CB5-AC56-A6E35AE37AAD}" type="presParOf" srcId="{D4F837D4-2939-4B5B-AA77-61A9AED549E6}" destId="{FB7F6EE7-7844-489F-B294-EC157D8B1CD8}"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406E44-2E86-4E18-99BB-6D00039D282F}" type="doc">
      <dgm:prSet loTypeId="urn:microsoft.com/office/officeart/2005/8/layout/hierarchy1" loCatId="hierarchy" qsTypeId="urn:microsoft.com/office/officeart/2005/8/quickstyle/simple1" qsCatId="simple" csTypeId="urn:microsoft.com/office/officeart/2005/8/colors/colorful1" csCatId="colorful" phldr="1"/>
      <dgm:spPr/>
      <dgm:t>
        <a:bodyPr/>
        <a:lstStyle/>
        <a:p>
          <a:endParaRPr lang="en-US"/>
        </a:p>
      </dgm:t>
    </dgm:pt>
    <dgm:pt modelId="{E2FFDE5F-3090-4951-95D2-5C358D0318A0}">
      <dgm:prSet/>
      <dgm:spPr/>
      <dgm:t>
        <a:bodyPr/>
        <a:lstStyle/>
        <a:p>
          <a:r>
            <a:rPr lang="en-US" dirty="0"/>
            <a:t>Some fear “the village” overwhelms new mothers, but real support protects privacy. Tasks like quiet meal drop‑offs or laundry eases her load.</a:t>
          </a:r>
        </a:p>
      </dgm:t>
    </dgm:pt>
    <dgm:pt modelId="{93A2F6FF-EEF1-486F-AC48-F49B235BE815}" type="parTrans" cxnId="{B4DF1110-A3EE-4CB7-8932-1E37C8AE5F5E}">
      <dgm:prSet/>
      <dgm:spPr/>
      <dgm:t>
        <a:bodyPr/>
        <a:lstStyle/>
        <a:p>
          <a:endParaRPr lang="en-US"/>
        </a:p>
      </dgm:t>
    </dgm:pt>
    <dgm:pt modelId="{FE9DB2CF-7826-49BD-90A8-9C81FED8CDED}" type="sibTrans" cxnId="{B4DF1110-A3EE-4CB7-8932-1E37C8AE5F5E}">
      <dgm:prSet/>
      <dgm:spPr/>
      <dgm:t>
        <a:bodyPr/>
        <a:lstStyle/>
        <a:p>
          <a:endParaRPr lang="en-US"/>
        </a:p>
      </dgm:t>
    </dgm:pt>
    <dgm:pt modelId="{BD19A906-0B1E-42B9-AEAF-7926D88AA944}">
      <dgm:prSet/>
      <dgm:spPr/>
      <dgm:t>
        <a:bodyPr/>
        <a:lstStyle/>
        <a:p>
          <a:r>
            <a:rPr lang="en-US" dirty="0"/>
            <a:t>Some argue “the village” no longer exists, but when family is distant, we can build support through neighbors, or virtual communities.</a:t>
          </a:r>
        </a:p>
      </dgm:t>
    </dgm:pt>
    <dgm:pt modelId="{32520085-D68F-4096-94F5-6D2B825DAF08}" type="parTrans" cxnId="{3B1A2223-ECC8-4A54-A460-E6716C47D206}">
      <dgm:prSet/>
      <dgm:spPr/>
      <dgm:t>
        <a:bodyPr/>
        <a:lstStyle/>
        <a:p>
          <a:endParaRPr lang="en-US"/>
        </a:p>
      </dgm:t>
    </dgm:pt>
    <dgm:pt modelId="{6B2C8C41-EBBC-4DBA-966A-FE3491972AF9}" type="sibTrans" cxnId="{3B1A2223-ECC8-4A54-A460-E6716C47D206}">
      <dgm:prSet/>
      <dgm:spPr/>
      <dgm:t>
        <a:bodyPr/>
        <a:lstStyle/>
        <a:p>
          <a:endParaRPr lang="en-US"/>
        </a:p>
      </dgm:t>
    </dgm:pt>
    <dgm:pt modelId="{F1506E53-CDC9-4AA8-9B66-416144209BC6}" type="pres">
      <dgm:prSet presAssocID="{B2406E44-2E86-4E18-99BB-6D00039D282F}" presName="hierChild1" presStyleCnt="0">
        <dgm:presLayoutVars>
          <dgm:chPref val="1"/>
          <dgm:dir/>
          <dgm:animOne val="branch"/>
          <dgm:animLvl val="lvl"/>
          <dgm:resizeHandles/>
        </dgm:presLayoutVars>
      </dgm:prSet>
      <dgm:spPr/>
    </dgm:pt>
    <dgm:pt modelId="{049BE363-5038-4436-BBC6-9D1AC317588B}" type="pres">
      <dgm:prSet presAssocID="{E2FFDE5F-3090-4951-95D2-5C358D0318A0}" presName="hierRoot1" presStyleCnt="0"/>
      <dgm:spPr/>
    </dgm:pt>
    <dgm:pt modelId="{953361F2-8716-4CBD-BEC7-409255A311BF}" type="pres">
      <dgm:prSet presAssocID="{E2FFDE5F-3090-4951-95D2-5C358D0318A0}" presName="composite" presStyleCnt="0"/>
      <dgm:spPr/>
    </dgm:pt>
    <dgm:pt modelId="{77D17765-A704-4F49-A200-D80F25CD50D3}" type="pres">
      <dgm:prSet presAssocID="{E2FFDE5F-3090-4951-95D2-5C358D0318A0}" presName="background" presStyleLbl="node0" presStyleIdx="0" presStyleCnt="2"/>
      <dgm:spPr/>
    </dgm:pt>
    <dgm:pt modelId="{709D9F07-B018-4CA7-877C-95DFF6411487}" type="pres">
      <dgm:prSet presAssocID="{E2FFDE5F-3090-4951-95D2-5C358D0318A0}" presName="text" presStyleLbl="fgAcc0" presStyleIdx="0" presStyleCnt="2" custLinFactNeighborX="-684" custLinFactNeighborY="1377">
        <dgm:presLayoutVars>
          <dgm:chPref val="3"/>
        </dgm:presLayoutVars>
      </dgm:prSet>
      <dgm:spPr/>
    </dgm:pt>
    <dgm:pt modelId="{F4F113B1-5195-4E62-96C5-E578C2E77C4E}" type="pres">
      <dgm:prSet presAssocID="{E2FFDE5F-3090-4951-95D2-5C358D0318A0}" presName="hierChild2" presStyleCnt="0"/>
      <dgm:spPr/>
    </dgm:pt>
    <dgm:pt modelId="{1D3BA6C3-883D-4608-9418-B06FB15FE420}" type="pres">
      <dgm:prSet presAssocID="{BD19A906-0B1E-42B9-AEAF-7926D88AA944}" presName="hierRoot1" presStyleCnt="0"/>
      <dgm:spPr/>
    </dgm:pt>
    <dgm:pt modelId="{0B6415F5-C40F-4836-9FA4-FE5FACE42B0C}" type="pres">
      <dgm:prSet presAssocID="{BD19A906-0B1E-42B9-AEAF-7926D88AA944}" presName="composite" presStyleCnt="0"/>
      <dgm:spPr/>
    </dgm:pt>
    <dgm:pt modelId="{1D07F164-438B-4FB1-9DAD-A1869741E6DF}" type="pres">
      <dgm:prSet presAssocID="{BD19A906-0B1E-42B9-AEAF-7926D88AA944}" presName="background" presStyleLbl="node0" presStyleIdx="1" presStyleCnt="2"/>
      <dgm:spPr/>
    </dgm:pt>
    <dgm:pt modelId="{12FDB909-26A3-473A-81C2-54ABB95A4EC4}" type="pres">
      <dgm:prSet presAssocID="{BD19A906-0B1E-42B9-AEAF-7926D88AA944}" presName="text" presStyleLbl="fgAcc0" presStyleIdx="1" presStyleCnt="2">
        <dgm:presLayoutVars>
          <dgm:chPref val="3"/>
        </dgm:presLayoutVars>
      </dgm:prSet>
      <dgm:spPr/>
    </dgm:pt>
    <dgm:pt modelId="{92A01D35-E654-4CB8-AC26-82BB02286506}" type="pres">
      <dgm:prSet presAssocID="{BD19A906-0B1E-42B9-AEAF-7926D88AA944}" presName="hierChild2" presStyleCnt="0"/>
      <dgm:spPr/>
    </dgm:pt>
  </dgm:ptLst>
  <dgm:cxnLst>
    <dgm:cxn modelId="{B4DF1110-A3EE-4CB7-8932-1E37C8AE5F5E}" srcId="{B2406E44-2E86-4E18-99BB-6D00039D282F}" destId="{E2FFDE5F-3090-4951-95D2-5C358D0318A0}" srcOrd="0" destOrd="0" parTransId="{93A2F6FF-EEF1-486F-AC48-F49B235BE815}" sibTransId="{FE9DB2CF-7826-49BD-90A8-9C81FED8CDED}"/>
    <dgm:cxn modelId="{3B1A2223-ECC8-4A54-A460-E6716C47D206}" srcId="{B2406E44-2E86-4E18-99BB-6D00039D282F}" destId="{BD19A906-0B1E-42B9-AEAF-7926D88AA944}" srcOrd="1" destOrd="0" parTransId="{32520085-D68F-4096-94F5-6D2B825DAF08}" sibTransId="{6B2C8C41-EBBC-4DBA-966A-FE3491972AF9}"/>
    <dgm:cxn modelId="{34AA903B-FDFE-4D1C-AB97-F076B2CE25E6}" type="presOf" srcId="{BD19A906-0B1E-42B9-AEAF-7926D88AA944}" destId="{12FDB909-26A3-473A-81C2-54ABB95A4EC4}" srcOrd="0" destOrd="0" presId="urn:microsoft.com/office/officeart/2005/8/layout/hierarchy1"/>
    <dgm:cxn modelId="{D21A6D5D-8628-4EDF-AE5F-7D47CF4C65C2}" type="presOf" srcId="{E2FFDE5F-3090-4951-95D2-5C358D0318A0}" destId="{709D9F07-B018-4CA7-877C-95DFF6411487}" srcOrd="0" destOrd="0" presId="urn:microsoft.com/office/officeart/2005/8/layout/hierarchy1"/>
    <dgm:cxn modelId="{7E5DFCF1-9B9B-4E1B-8011-D441AF93690A}" type="presOf" srcId="{B2406E44-2E86-4E18-99BB-6D00039D282F}" destId="{F1506E53-CDC9-4AA8-9B66-416144209BC6}" srcOrd="0" destOrd="0" presId="urn:microsoft.com/office/officeart/2005/8/layout/hierarchy1"/>
    <dgm:cxn modelId="{49887310-F2C8-497B-BDAB-3C73B873AEDD}" type="presParOf" srcId="{F1506E53-CDC9-4AA8-9B66-416144209BC6}" destId="{049BE363-5038-4436-BBC6-9D1AC317588B}" srcOrd="0" destOrd="0" presId="urn:microsoft.com/office/officeart/2005/8/layout/hierarchy1"/>
    <dgm:cxn modelId="{F6A2BFB4-A27C-45FA-87CB-167641C32613}" type="presParOf" srcId="{049BE363-5038-4436-BBC6-9D1AC317588B}" destId="{953361F2-8716-4CBD-BEC7-409255A311BF}" srcOrd="0" destOrd="0" presId="urn:microsoft.com/office/officeart/2005/8/layout/hierarchy1"/>
    <dgm:cxn modelId="{9FF091CA-9CAA-4A45-9A6A-16E0D904EF4A}" type="presParOf" srcId="{953361F2-8716-4CBD-BEC7-409255A311BF}" destId="{77D17765-A704-4F49-A200-D80F25CD50D3}" srcOrd="0" destOrd="0" presId="urn:microsoft.com/office/officeart/2005/8/layout/hierarchy1"/>
    <dgm:cxn modelId="{6834E438-BFAF-408C-9BF2-C840557CB476}" type="presParOf" srcId="{953361F2-8716-4CBD-BEC7-409255A311BF}" destId="{709D9F07-B018-4CA7-877C-95DFF6411487}" srcOrd="1" destOrd="0" presId="urn:microsoft.com/office/officeart/2005/8/layout/hierarchy1"/>
    <dgm:cxn modelId="{1C56AB8D-1065-46ED-B737-C637AFF651C8}" type="presParOf" srcId="{049BE363-5038-4436-BBC6-9D1AC317588B}" destId="{F4F113B1-5195-4E62-96C5-E578C2E77C4E}" srcOrd="1" destOrd="0" presId="urn:microsoft.com/office/officeart/2005/8/layout/hierarchy1"/>
    <dgm:cxn modelId="{12E099EB-2B6A-4C8E-A58C-01DC8A837270}" type="presParOf" srcId="{F1506E53-CDC9-4AA8-9B66-416144209BC6}" destId="{1D3BA6C3-883D-4608-9418-B06FB15FE420}" srcOrd="1" destOrd="0" presId="urn:microsoft.com/office/officeart/2005/8/layout/hierarchy1"/>
    <dgm:cxn modelId="{F1C901CA-E70C-4348-9835-FF563F26F4E6}" type="presParOf" srcId="{1D3BA6C3-883D-4608-9418-B06FB15FE420}" destId="{0B6415F5-C40F-4836-9FA4-FE5FACE42B0C}" srcOrd="0" destOrd="0" presId="urn:microsoft.com/office/officeart/2005/8/layout/hierarchy1"/>
    <dgm:cxn modelId="{14405065-C7EC-4F12-9475-DD2CC89CD68A}" type="presParOf" srcId="{0B6415F5-C40F-4836-9FA4-FE5FACE42B0C}" destId="{1D07F164-438B-4FB1-9DAD-A1869741E6DF}" srcOrd="0" destOrd="0" presId="urn:microsoft.com/office/officeart/2005/8/layout/hierarchy1"/>
    <dgm:cxn modelId="{085D4836-02AF-4AD7-A085-01DAC64DCF17}" type="presParOf" srcId="{0B6415F5-C40F-4836-9FA4-FE5FACE42B0C}" destId="{12FDB909-26A3-473A-81C2-54ABB95A4EC4}" srcOrd="1" destOrd="0" presId="urn:microsoft.com/office/officeart/2005/8/layout/hierarchy1"/>
    <dgm:cxn modelId="{08C64848-D2AD-4C53-BF3E-C57323879B7B}" type="presParOf" srcId="{1D3BA6C3-883D-4608-9418-B06FB15FE420}" destId="{92A01D35-E654-4CB8-AC26-82BB02286506}"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7FE0389-20F7-4676-AF30-CF35914652EB}" type="doc">
      <dgm:prSet loTypeId="urn:microsoft.com/office/officeart/2018/2/layout/IconVerticalSolidList" loCatId="icon" qsTypeId="urn:microsoft.com/office/officeart/2005/8/quickstyle/simple1" qsCatId="simple" csTypeId="urn:microsoft.com/office/officeart/2005/8/colors/accent0_3" csCatId="mainScheme" phldr="1"/>
      <dgm:spPr/>
      <dgm:t>
        <a:bodyPr/>
        <a:lstStyle/>
        <a:p>
          <a:endParaRPr lang="en-US"/>
        </a:p>
      </dgm:t>
    </dgm:pt>
    <dgm:pt modelId="{010A43EC-CD98-4446-B61B-4EB02F950C1A}">
      <dgm:prSet custT="1"/>
      <dgm:spPr/>
      <dgm:t>
        <a:bodyPr/>
        <a:lstStyle/>
        <a:p>
          <a:pPr>
            <a:lnSpc>
              <a:spcPct val="100000"/>
            </a:lnSpc>
          </a:pPr>
          <a:r>
            <a:rPr lang="en-US" sz="2000" dirty="0"/>
            <a:t>People argue that small businesses can’t afford paid leave, yet it boosts mothers’ return rates by 20%, saving costly recruitment</a:t>
          </a:r>
          <a:r>
            <a:rPr lang="en-US" sz="1700" dirty="0"/>
            <a:t>.</a:t>
          </a:r>
        </a:p>
      </dgm:t>
    </dgm:pt>
    <dgm:pt modelId="{50C8B7A4-77A4-408B-8DBC-92B0C104A240}" type="parTrans" cxnId="{3AD5BC39-A8A3-495E-8311-744CD4E09EB5}">
      <dgm:prSet/>
      <dgm:spPr/>
      <dgm:t>
        <a:bodyPr/>
        <a:lstStyle/>
        <a:p>
          <a:endParaRPr lang="en-US"/>
        </a:p>
      </dgm:t>
    </dgm:pt>
    <dgm:pt modelId="{CA0489C4-2D86-4EB2-9038-3ACB694B44E4}" type="sibTrans" cxnId="{3AD5BC39-A8A3-495E-8311-744CD4E09EB5}">
      <dgm:prSet/>
      <dgm:spPr/>
      <dgm:t>
        <a:bodyPr/>
        <a:lstStyle/>
        <a:p>
          <a:endParaRPr lang="en-US"/>
        </a:p>
      </dgm:t>
    </dgm:pt>
    <dgm:pt modelId="{DAA99B9F-A65A-4151-BD0B-A7923B181B33}">
      <dgm:prSet custT="1"/>
      <dgm:spPr/>
      <dgm:t>
        <a:bodyPr/>
        <a:lstStyle/>
        <a:p>
          <a:pPr>
            <a:lnSpc>
              <a:spcPct val="100000"/>
            </a:lnSpc>
          </a:pPr>
          <a:r>
            <a:rPr lang="en-US" sz="2000" dirty="0"/>
            <a:t>People worry that paid leave raises taxes, yet untreated PPD costs billions in lost productivity, making extended leave a preventative, cost‑saving investment.</a:t>
          </a:r>
        </a:p>
      </dgm:t>
    </dgm:pt>
    <dgm:pt modelId="{90C49AE2-5221-4031-BD92-65693EEC8881}" type="parTrans" cxnId="{E269E1ED-59B0-4546-BDFD-38B1151F0216}">
      <dgm:prSet/>
      <dgm:spPr/>
      <dgm:t>
        <a:bodyPr/>
        <a:lstStyle/>
        <a:p>
          <a:endParaRPr lang="en-US"/>
        </a:p>
      </dgm:t>
    </dgm:pt>
    <dgm:pt modelId="{74001552-A1C4-4D19-929B-D10E5B468CAC}" type="sibTrans" cxnId="{E269E1ED-59B0-4546-BDFD-38B1151F0216}">
      <dgm:prSet/>
      <dgm:spPr/>
      <dgm:t>
        <a:bodyPr/>
        <a:lstStyle/>
        <a:p>
          <a:endParaRPr lang="en-US"/>
        </a:p>
      </dgm:t>
    </dgm:pt>
    <dgm:pt modelId="{7737380D-D358-4D06-85A2-DF724D9E9279}" type="pres">
      <dgm:prSet presAssocID="{07FE0389-20F7-4676-AF30-CF35914652EB}" presName="root" presStyleCnt="0">
        <dgm:presLayoutVars>
          <dgm:dir/>
          <dgm:resizeHandles val="exact"/>
        </dgm:presLayoutVars>
      </dgm:prSet>
      <dgm:spPr/>
    </dgm:pt>
    <dgm:pt modelId="{930D124A-DA50-4CC5-A552-A9D759ED951B}" type="pres">
      <dgm:prSet presAssocID="{010A43EC-CD98-4446-B61B-4EB02F950C1A}" presName="compNode" presStyleCnt="0"/>
      <dgm:spPr/>
    </dgm:pt>
    <dgm:pt modelId="{B3DB6AC3-3505-4B6F-BA13-98ACDC5B830E}" type="pres">
      <dgm:prSet presAssocID="{010A43EC-CD98-4446-B61B-4EB02F950C1A}" presName="bgRect" presStyleLbl="bgShp" presStyleIdx="0" presStyleCnt="2" custLinFactNeighborX="231" custLinFactNeighborY="-6705"/>
      <dgm:spPr/>
    </dgm:pt>
    <dgm:pt modelId="{9E0C5540-7401-4D46-A72B-0AF94D35F416}" type="pres">
      <dgm:prSet presAssocID="{010A43EC-CD98-4446-B61B-4EB02F950C1A}"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Piggy Bank"/>
        </a:ext>
      </dgm:extLst>
    </dgm:pt>
    <dgm:pt modelId="{7E8A2CF0-9FB0-4D55-BC52-4693949A8EE7}" type="pres">
      <dgm:prSet presAssocID="{010A43EC-CD98-4446-B61B-4EB02F950C1A}" presName="spaceRect" presStyleCnt="0"/>
      <dgm:spPr/>
    </dgm:pt>
    <dgm:pt modelId="{E130F7D3-7594-4E46-8E1E-3562BEB595DD}" type="pres">
      <dgm:prSet presAssocID="{010A43EC-CD98-4446-B61B-4EB02F950C1A}" presName="parTx" presStyleLbl="revTx" presStyleIdx="0" presStyleCnt="2" custScaleX="111264">
        <dgm:presLayoutVars>
          <dgm:chMax val="0"/>
          <dgm:chPref val="0"/>
        </dgm:presLayoutVars>
      </dgm:prSet>
      <dgm:spPr/>
    </dgm:pt>
    <dgm:pt modelId="{B890DF34-1896-4A73-9FAF-6F783CB6E422}" type="pres">
      <dgm:prSet presAssocID="{CA0489C4-2D86-4EB2-9038-3ACB694B44E4}" presName="sibTrans" presStyleCnt="0"/>
      <dgm:spPr/>
    </dgm:pt>
    <dgm:pt modelId="{49DBA961-30D6-4B2C-A7C6-4473D81A48FF}" type="pres">
      <dgm:prSet presAssocID="{DAA99B9F-A65A-4151-BD0B-A7923B181B33}" presName="compNode" presStyleCnt="0"/>
      <dgm:spPr/>
    </dgm:pt>
    <dgm:pt modelId="{8E604636-D9B8-497C-AD37-5ECC74477207}" type="pres">
      <dgm:prSet presAssocID="{DAA99B9F-A65A-4151-BD0B-A7923B181B33}" presName="bgRect" presStyleLbl="bgShp" presStyleIdx="1" presStyleCnt="2" custScaleY="100000" custLinFactNeighborX="100" custLinFactNeighborY="-20246"/>
      <dgm:spPr/>
    </dgm:pt>
    <dgm:pt modelId="{C93EB663-75BD-44A8-A85C-921210453916}" type="pres">
      <dgm:prSet presAssocID="{DAA99B9F-A65A-4151-BD0B-A7923B181B33}" presName="iconRect" presStyleLbl="node1" presStyleIdx="1" presStyleCnt="2" custLinFactNeighborX="-19799" custLinFactNeighborY="-3886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oney"/>
        </a:ext>
      </dgm:extLst>
    </dgm:pt>
    <dgm:pt modelId="{1B088071-802B-4E28-A6BB-E1D579C2384C}" type="pres">
      <dgm:prSet presAssocID="{DAA99B9F-A65A-4151-BD0B-A7923B181B33}" presName="spaceRect" presStyleCnt="0"/>
      <dgm:spPr/>
    </dgm:pt>
    <dgm:pt modelId="{0126617F-EF89-427B-B086-84D4F55271CD}" type="pres">
      <dgm:prSet presAssocID="{DAA99B9F-A65A-4151-BD0B-A7923B181B33}" presName="parTx" presStyleLbl="revTx" presStyleIdx="1" presStyleCnt="2" custScaleX="116747" custLinFactNeighborX="-4693" custLinFactNeighborY="-28791">
        <dgm:presLayoutVars>
          <dgm:chMax val="0"/>
          <dgm:chPref val="0"/>
        </dgm:presLayoutVars>
      </dgm:prSet>
      <dgm:spPr/>
    </dgm:pt>
  </dgm:ptLst>
  <dgm:cxnLst>
    <dgm:cxn modelId="{CDA7BD23-5C35-4B98-BE82-EB80706C53A0}" type="presOf" srcId="{07FE0389-20F7-4676-AF30-CF35914652EB}" destId="{7737380D-D358-4D06-85A2-DF724D9E9279}" srcOrd="0" destOrd="0" presId="urn:microsoft.com/office/officeart/2018/2/layout/IconVerticalSolidList"/>
    <dgm:cxn modelId="{3AD5BC39-A8A3-495E-8311-744CD4E09EB5}" srcId="{07FE0389-20F7-4676-AF30-CF35914652EB}" destId="{010A43EC-CD98-4446-B61B-4EB02F950C1A}" srcOrd="0" destOrd="0" parTransId="{50C8B7A4-77A4-408B-8DBC-92B0C104A240}" sibTransId="{CA0489C4-2D86-4EB2-9038-3ACB694B44E4}"/>
    <dgm:cxn modelId="{B3E5D563-DC63-444D-90E0-DCAF6DDFE894}" type="presOf" srcId="{010A43EC-CD98-4446-B61B-4EB02F950C1A}" destId="{E130F7D3-7594-4E46-8E1E-3562BEB595DD}" srcOrd="0" destOrd="0" presId="urn:microsoft.com/office/officeart/2018/2/layout/IconVerticalSolidList"/>
    <dgm:cxn modelId="{BFE64787-BDB8-4A9D-A8B0-83E6F9CBD002}" type="presOf" srcId="{DAA99B9F-A65A-4151-BD0B-A7923B181B33}" destId="{0126617F-EF89-427B-B086-84D4F55271CD}" srcOrd="0" destOrd="0" presId="urn:microsoft.com/office/officeart/2018/2/layout/IconVerticalSolidList"/>
    <dgm:cxn modelId="{E269E1ED-59B0-4546-BDFD-38B1151F0216}" srcId="{07FE0389-20F7-4676-AF30-CF35914652EB}" destId="{DAA99B9F-A65A-4151-BD0B-A7923B181B33}" srcOrd="1" destOrd="0" parTransId="{90C49AE2-5221-4031-BD92-65693EEC8881}" sibTransId="{74001552-A1C4-4D19-929B-D10E5B468CAC}"/>
    <dgm:cxn modelId="{26275C76-29E1-477D-B451-B3CAE8903639}" type="presParOf" srcId="{7737380D-D358-4D06-85A2-DF724D9E9279}" destId="{930D124A-DA50-4CC5-A552-A9D759ED951B}" srcOrd="0" destOrd="0" presId="urn:microsoft.com/office/officeart/2018/2/layout/IconVerticalSolidList"/>
    <dgm:cxn modelId="{C97BE2E0-A98C-4959-8A0C-02D6D1A71617}" type="presParOf" srcId="{930D124A-DA50-4CC5-A552-A9D759ED951B}" destId="{B3DB6AC3-3505-4B6F-BA13-98ACDC5B830E}" srcOrd="0" destOrd="0" presId="urn:microsoft.com/office/officeart/2018/2/layout/IconVerticalSolidList"/>
    <dgm:cxn modelId="{273938B1-287E-4B3D-9C41-8C169B2E969B}" type="presParOf" srcId="{930D124A-DA50-4CC5-A552-A9D759ED951B}" destId="{9E0C5540-7401-4D46-A72B-0AF94D35F416}" srcOrd="1" destOrd="0" presId="urn:microsoft.com/office/officeart/2018/2/layout/IconVerticalSolidList"/>
    <dgm:cxn modelId="{7415C8E4-9D71-467A-8B57-4B34F35E5B27}" type="presParOf" srcId="{930D124A-DA50-4CC5-A552-A9D759ED951B}" destId="{7E8A2CF0-9FB0-4D55-BC52-4693949A8EE7}" srcOrd="2" destOrd="0" presId="urn:microsoft.com/office/officeart/2018/2/layout/IconVerticalSolidList"/>
    <dgm:cxn modelId="{105D2D7D-04E2-4F43-89E4-1EB09D3B130C}" type="presParOf" srcId="{930D124A-DA50-4CC5-A552-A9D759ED951B}" destId="{E130F7D3-7594-4E46-8E1E-3562BEB595DD}" srcOrd="3" destOrd="0" presId="urn:microsoft.com/office/officeart/2018/2/layout/IconVerticalSolidList"/>
    <dgm:cxn modelId="{1A2E55A9-B263-40EC-9B4C-AFAFD4269B3A}" type="presParOf" srcId="{7737380D-D358-4D06-85A2-DF724D9E9279}" destId="{B890DF34-1896-4A73-9FAF-6F783CB6E422}" srcOrd="1" destOrd="0" presId="urn:microsoft.com/office/officeart/2018/2/layout/IconVerticalSolidList"/>
    <dgm:cxn modelId="{CB040036-46C4-4329-A2EF-3AF6498DE026}" type="presParOf" srcId="{7737380D-D358-4D06-85A2-DF724D9E9279}" destId="{49DBA961-30D6-4B2C-A7C6-4473D81A48FF}" srcOrd="2" destOrd="0" presId="urn:microsoft.com/office/officeart/2018/2/layout/IconVerticalSolidList"/>
    <dgm:cxn modelId="{254494BF-9202-4CB5-8E31-A8FB60798D0C}" type="presParOf" srcId="{49DBA961-30D6-4B2C-A7C6-4473D81A48FF}" destId="{8E604636-D9B8-497C-AD37-5ECC74477207}" srcOrd="0" destOrd="0" presId="urn:microsoft.com/office/officeart/2018/2/layout/IconVerticalSolidList"/>
    <dgm:cxn modelId="{FDA67785-C585-4E0A-A522-FAADE6ECC016}" type="presParOf" srcId="{49DBA961-30D6-4B2C-A7C6-4473D81A48FF}" destId="{C93EB663-75BD-44A8-A85C-921210453916}" srcOrd="1" destOrd="0" presId="urn:microsoft.com/office/officeart/2018/2/layout/IconVerticalSolidList"/>
    <dgm:cxn modelId="{30389A1B-45A5-4629-9680-A14FF4177CB0}" type="presParOf" srcId="{49DBA961-30D6-4B2C-A7C6-4473D81A48FF}" destId="{1B088071-802B-4E28-A6BB-E1D579C2384C}" srcOrd="2" destOrd="0" presId="urn:microsoft.com/office/officeart/2018/2/layout/IconVerticalSolidList"/>
    <dgm:cxn modelId="{9F57631D-CA8E-4E4E-8977-184676CA47C8}" type="presParOf" srcId="{49DBA961-30D6-4B2C-A7C6-4473D81A48FF}" destId="{0126617F-EF89-427B-B086-84D4F55271C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B1CF3-A46E-4681-B8B4-A4E9355CB498}">
      <dsp:nvSpPr>
        <dsp:cNvPr id="0" name=""/>
        <dsp:cNvSpPr/>
      </dsp:nvSpPr>
      <dsp:spPr>
        <a:xfrm>
          <a:off x="0" y="0"/>
          <a:ext cx="5300776" cy="14505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Mothers, especially first‑time moms are highly vulnerable to PPD.  </a:t>
          </a:r>
        </a:p>
      </dsp:txBody>
      <dsp:txXfrm>
        <a:off x="42484" y="42484"/>
        <a:ext cx="3735559" cy="1365545"/>
      </dsp:txXfrm>
    </dsp:sp>
    <dsp:sp modelId="{46C850D1-7C75-4E62-B37B-CA5F10A88F16}">
      <dsp:nvSpPr>
        <dsp:cNvPr id="0" name=""/>
        <dsp:cNvSpPr/>
      </dsp:nvSpPr>
      <dsp:spPr>
        <a:xfrm>
          <a:off x="467715" y="1568479"/>
          <a:ext cx="5300776" cy="14505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Around </a:t>
          </a:r>
          <a:r>
            <a:rPr lang="en-US" sz="2000" b="1" kern="1200" dirty="0"/>
            <a:t>70–80%</a:t>
          </a:r>
          <a:r>
            <a:rPr lang="en-US" sz="2000" kern="1200" dirty="0"/>
            <a:t> of new mothers experience short‑term mood swings after childbirth. </a:t>
          </a:r>
        </a:p>
      </dsp:txBody>
      <dsp:txXfrm>
        <a:off x="510199" y="1610963"/>
        <a:ext cx="3805259" cy="1365545"/>
      </dsp:txXfrm>
    </dsp:sp>
    <dsp:sp modelId="{01B751A6-4F00-4E6A-8D4E-4E3C124269A3}">
      <dsp:nvSpPr>
        <dsp:cNvPr id="0" name=""/>
        <dsp:cNvSpPr/>
      </dsp:nvSpPr>
      <dsp:spPr>
        <a:xfrm>
          <a:off x="847332" y="3115302"/>
          <a:ext cx="5300776" cy="14505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Unlike baby blues, PPD can appear during pregnancy or up to a year after birth and can affect any mother.</a:t>
          </a:r>
        </a:p>
      </dsp:txBody>
      <dsp:txXfrm>
        <a:off x="889816" y="3157786"/>
        <a:ext cx="3805259" cy="1365545"/>
      </dsp:txXfrm>
    </dsp:sp>
    <dsp:sp modelId="{0AA2E431-BB8E-4BF1-A9D4-B8D1A9C6E1BD}">
      <dsp:nvSpPr>
        <dsp:cNvPr id="0" name=""/>
        <dsp:cNvSpPr/>
      </dsp:nvSpPr>
      <dsp:spPr>
        <a:xfrm>
          <a:off x="4357942" y="1099972"/>
          <a:ext cx="942833" cy="94283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4570079" y="1099972"/>
        <a:ext cx="518559" cy="709482"/>
      </dsp:txXfrm>
    </dsp:sp>
    <dsp:sp modelId="{2041329C-60A5-4DC4-A926-7CA1BC978BEE}">
      <dsp:nvSpPr>
        <dsp:cNvPr id="0" name=""/>
        <dsp:cNvSpPr/>
      </dsp:nvSpPr>
      <dsp:spPr>
        <a:xfrm>
          <a:off x="4825658" y="2782568"/>
          <a:ext cx="942833" cy="94283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037795" y="2782568"/>
        <a:ext cx="518559" cy="70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5838F-B5DB-429E-B04D-C5E7C6B39865}">
      <dsp:nvSpPr>
        <dsp:cNvPr id="0" name=""/>
        <dsp:cNvSpPr/>
      </dsp:nvSpPr>
      <dsp:spPr>
        <a:xfrm>
          <a:off x="0" y="1064489"/>
          <a:ext cx="7743826" cy="17222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a:t>
          </a:r>
          <a:r>
            <a:rPr lang="en-US" sz="2400" kern="1200" dirty="0"/>
            <a:t>Before having my son, I assumed that if you come home from the hospital and don’t feel depressed, you’re ‘in the clear’ Postpartum always looked like a mom who is bedridden, weeping or unable to care for her baby.” </a:t>
          </a:r>
        </a:p>
      </dsp:txBody>
      <dsp:txXfrm>
        <a:off x="84073" y="1148562"/>
        <a:ext cx="7575680" cy="1554094"/>
      </dsp:txXfrm>
    </dsp:sp>
    <dsp:sp modelId="{3242AA19-F704-49CB-9F4F-7E80902A8E5B}">
      <dsp:nvSpPr>
        <dsp:cNvPr id="0" name=""/>
        <dsp:cNvSpPr/>
      </dsp:nvSpPr>
      <dsp:spPr>
        <a:xfrm>
          <a:off x="616718" y="2971049"/>
          <a:ext cx="6510389" cy="688861"/>
        </a:xfrm>
        <a:prstGeom prst="roundRect">
          <a:avLst/>
        </a:prstGeom>
        <a:solidFill>
          <a:schemeClr val="accent2">
            <a:hueOff val="-407213"/>
            <a:satOff val="-3490"/>
            <a:lumOff val="-2313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en-US" sz="3900" kern="1200" dirty="0"/>
            <a:t>- </a:t>
          </a:r>
          <a:r>
            <a:rPr lang="en-US" sz="2400" kern="1200" dirty="0"/>
            <a:t>Jemima Essien ( SFA alumni, mother of one)</a:t>
          </a:r>
        </a:p>
      </dsp:txBody>
      <dsp:txXfrm>
        <a:off x="650345" y="3004676"/>
        <a:ext cx="6443135" cy="6216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5A646E-356A-4BE3-B6E3-4FC6C4F34E65}">
      <dsp:nvSpPr>
        <dsp:cNvPr id="0" name=""/>
        <dsp:cNvSpPr/>
      </dsp:nvSpPr>
      <dsp:spPr>
        <a:xfrm>
          <a:off x="0" y="0"/>
          <a:ext cx="4706471" cy="195627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After birth, some mothers feel well for months before symptoms emerge. </a:t>
          </a:r>
        </a:p>
      </dsp:txBody>
      <dsp:txXfrm>
        <a:off x="95498" y="95498"/>
        <a:ext cx="4515475" cy="1765280"/>
      </dsp:txXfrm>
    </dsp:sp>
    <dsp:sp modelId="{60D1E2DA-B4DD-4DA8-86ED-A7311599E462}">
      <dsp:nvSpPr>
        <dsp:cNvPr id="0" name=""/>
        <dsp:cNvSpPr/>
      </dsp:nvSpPr>
      <dsp:spPr>
        <a:xfrm>
          <a:off x="0" y="1960566"/>
          <a:ext cx="4706471" cy="195627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Intrusive thoughts can increase vigilance, not lack of love. </a:t>
          </a:r>
        </a:p>
      </dsp:txBody>
      <dsp:txXfrm>
        <a:off x="95498" y="2056064"/>
        <a:ext cx="4515475" cy="1765280"/>
      </dsp:txXfrm>
    </dsp:sp>
    <dsp:sp modelId="{D2DB2EE4-F56F-442F-BEC0-EBF250E2CBDA}">
      <dsp:nvSpPr>
        <dsp:cNvPr id="0" name=""/>
        <dsp:cNvSpPr/>
      </dsp:nvSpPr>
      <dsp:spPr>
        <a:xfrm>
          <a:off x="0" y="3931579"/>
          <a:ext cx="4706471" cy="195627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PPD is clinical, hence waiting for it to fix itself is unsafe and can lead to chronic depression.</a:t>
          </a:r>
        </a:p>
      </dsp:txBody>
      <dsp:txXfrm>
        <a:off x="95498" y="4027077"/>
        <a:ext cx="4515475" cy="17652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4F72E-BC43-43CF-90BB-002D1E1B5FAF}">
      <dsp:nvSpPr>
        <dsp:cNvPr id="0" name=""/>
        <dsp:cNvSpPr/>
      </dsp:nvSpPr>
      <dsp:spPr>
        <a:xfrm>
          <a:off x="0" y="62386"/>
          <a:ext cx="7646894" cy="421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A GUIDE FOR THE VILLAGE/SUPPORT PEOPLE:</a:t>
          </a:r>
        </a:p>
      </dsp:txBody>
      <dsp:txXfrm>
        <a:off x="20561" y="82947"/>
        <a:ext cx="7605772" cy="380078"/>
      </dsp:txXfrm>
    </dsp:sp>
    <dsp:sp modelId="{29280D53-DFA4-4EEA-A9EB-65A3F8CF4D6C}">
      <dsp:nvSpPr>
        <dsp:cNvPr id="0" name=""/>
        <dsp:cNvSpPr/>
      </dsp:nvSpPr>
      <dsp:spPr>
        <a:xfrm>
          <a:off x="0" y="430970"/>
          <a:ext cx="7646894" cy="3204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789"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Assign someone to handle invisible chores like dishes, laundry, and trash.</a:t>
          </a:r>
        </a:p>
        <a:p>
          <a:pPr marL="228600" lvl="1" indent="-228600" algn="l" defTabSz="1066800">
            <a:lnSpc>
              <a:spcPct val="90000"/>
            </a:lnSpc>
            <a:spcBef>
              <a:spcPct val="0"/>
            </a:spcBef>
            <a:spcAft>
              <a:spcPct val="20000"/>
            </a:spcAft>
            <a:buChar char="•"/>
          </a:pPr>
          <a:endParaRPr lang="en-US" sz="2400" kern="1200" dirty="0"/>
        </a:p>
        <a:p>
          <a:pPr marL="228600" lvl="1" indent="-228600" algn="l" defTabSz="1066800">
            <a:lnSpc>
              <a:spcPct val="90000"/>
            </a:lnSpc>
            <a:spcBef>
              <a:spcPct val="0"/>
            </a:spcBef>
            <a:spcAft>
              <a:spcPct val="20000"/>
            </a:spcAft>
            <a:buChar char="•"/>
          </a:pPr>
          <a:r>
            <a:rPr lang="en-US" sz="2400" kern="1200" dirty="0"/>
            <a:t>Give the mother a daily two‑hour protected nap while someone takes the baby elsewhere.</a:t>
          </a:r>
        </a:p>
        <a:p>
          <a:pPr marL="228600" lvl="1" indent="-228600" algn="l" defTabSz="1066800">
            <a:lnSpc>
              <a:spcPct val="90000"/>
            </a:lnSpc>
            <a:spcBef>
              <a:spcPct val="0"/>
            </a:spcBef>
            <a:spcAft>
              <a:spcPct val="20000"/>
            </a:spcAft>
            <a:buChar char="•"/>
          </a:pPr>
          <a:endParaRPr lang="en-US" sz="2400" kern="1200" dirty="0"/>
        </a:p>
        <a:p>
          <a:pPr marL="228600" lvl="1" indent="-228600" algn="l" defTabSz="1066800">
            <a:lnSpc>
              <a:spcPct val="90000"/>
            </a:lnSpc>
            <a:spcBef>
              <a:spcPct val="0"/>
            </a:spcBef>
            <a:spcAft>
              <a:spcPct val="20000"/>
            </a:spcAft>
            <a:buChar char="•"/>
          </a:pPr>
          <a:r>
            <a:rPr lang="en-US" sz="2400" kern="1200" dirty="0"/>
            <a:t>Set up a meal train with no‑knock porch drop‑offs.</a:t>
          </a:r>
        </a:p>
        <a:p>
          <a:pPr marL="171450" lvl="1" indent="-171450" algn="l" defTabSz="844550">
            <a:lnSpc>
              <a:spcPct val="90000"/>
            </a:lnSpc>
            <a:spcBef>
              <a:spcPct val="0"/>
            </a:spcBef>
            <a:spcAft>
              <a:spcPct val="20000"/>
            </a:spcAft>
            <a:buChar char="•"/>
          </a:pPr>
          <a:endParaRPr lang="en-US" sz="1900" kern="1200" dirty="0"/>
        </a:p>
        <a:p>
          <a:pPr marL="171450" lvl="1" indent="-171450" algn="l" defTabSz="844550">
            <a:lnSpc>
              <a:spcPct val="90000"/>
            </a:lnSpc>
            <a:spcBef>
              <a:spcPct val="0"/>
            </a:spcBef>
            <a:spcAft>
              <a:spcPct val="20000"/>
            </a:spcAft>
            <a:buChar char="•"/>
          </a:pPr>
          <a:endParaRPr lang="en-US" sz="1900" kern="1200" dirty="0"/>
        </a:p>
      </dsp:txBody>
      <dsp:txXfrm>
        <a:off x="0" y="430970"/>
        <a:ext cx="7646894" cy="32043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A4F72E-BC43-43CF-90BB-002D1E1B5FAF}">
      <dsp:nvSpPr>
        <dsp:cNvPr id="0" name=""/>
        <dsp:cNvSpPr/>
      </dsp:nvSpPr>
      <dsp:spPr>
        <a:xfrm>
          <a:off x="0" y="0"/>
          <a:ext cx="7646894" cy="468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LONG PARENTAL LEAVE RECOVERY ROADMAP</a:t>
          </a:r>
        </a:p>
      </dsp:txBody>
      <dsp:txXfrm>
        <a:off x="22846" y="22846"/>
        <a:ext cx="7601202" cy="422308"/>
      </dsp:txXfrm>
    </dsp:sp>
    <dsp:sp modelId="{FB7F6EE7-7844-489F-B294-EC157D8B1CD8}">
      <dsp:nvSpPr>
        <dsp:cNvPr id="0" name=""/>
        <dsp:cNvSpPr/>
      </dsp:nvSpPr>
      <dsp:spPr>
        <a:xfrm>
          <a:off x="0" y="493160"/>
          <a:ext cx="7646894" cy="289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2789"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Maternal leave should last 12 weeks to one year so mothers can heal and bond with their babies.</a:t>
          </a:r>
        </a:p>
        <a:p>
          <a:pPr marL="228600" lvl="1" indent="-228600" algn="l" defTabSz="1066800">
            <a:lnSpc>
              <a:spcPct val="90000"/>
            </a:lnSpc>
            <a:spcBef>
              <a:spcPct val="0"/>
            </a:spcBef>
            <a:spcAft>
              <a:spcPct val="20000"/>
            </a:spcAft>
            <a:buChar char="•"/>
          </a:pPr>
          <a:endParaRPr lang="en-US" sz="2400" kern="1200" dirty="0"/>
        </a:p>
        <a:p>
          <a:pPr marL="228600" lvl="1" indent="-228600" algn="l" defTabSz="1066800">
            <a:lnSpc>
              <a:spcPct val="90000"/>
            </a:lnSpc>
            <a:spcBef>
              <a:spcPct val="0"/>
            </a:spcBef>
            <a:spcAft>
              <a:spcPct val="20000"/>
            </a:spcAft>
            <a:buChar char="•"/>
          </a:pPr>
          <a:r>
            <a:rPr lang="en-US" sz="2400" kern="1200" dirty="0"/>
            <a:t>Fathers should get at least 12 weeks of leave to support the mother’s recovery.</a:t>
          </a:r>
        </a:p>
        <a:p>
          <a:pPr marL="228600" lvl="1" indent="-228600" algn="l" defTabSz="1066800">
            <a:lnSpc>
              <a:spcPct val="90000"/>
            </a:lnSpc>
            <a:spcBef>
              <a:spcPct val="0"/>
            </a:spcBef>
            <a:spcAft>
              <a:spcPct val="20000"/>
            </a:spcAft>
            <a:buChar char="•"/>
          </a:pPr>
          <a:endParaRPr lang="en-US" sz="2400" kern="1200" dirty="0"/>
        </a:p>
        <a:p>
          <a:pPr marL="228600" lvl="1" indent="-228600" algn="l" defTabSz="1066800">
            <a:lnSpc>
              <a:spcPct val="90000"/>
            </a:lnSpc>
            <a:spcBef>
              <a:spcPct val="0"/>
            </a:spcBef>
            <a:spcAft>
              <a:spcPct val="20000"/>
            </a:spcAft>
            <a:buChar char="•"/>
          </a:pPr>
          <a:r>
            <a:rPr lang="en-US" sz="2400" kern="1200" dirty="0"/>
            <a:t>Both leaves must be paid and job‑protected to reduce financial stress and PPD risk</a:t>
          </a:r>
          <a:r>
            <a:rPr lang="en-US" sz="2400" b="0" kern="1200" dirty="0"/>
            <a:t>. </a:t>
          </a:r>
        </a:p>
      </dsp:txBody>
      <dsp:txXfrm>
        <a:off x="0" y="493160"/>
        <a:ext cx="7646894" cy="28980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D17765-A704-4F49-A200-D80F25CD50D3}">
      <dsp:nvSpPr>
        <dsp:cNvPr id="0" name=""/>
        <dsp:cNvSpPr/>
      </dsp:nvSpPr>
      <dsp:spPr>
        <a:xfrm>
          <a:off x="148783" y="1221"/>
          <a:ext cx="4178275" cy="26532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9D9F07-B018-4CA7-877C-95DFF6411487}">
      <dsp:nvSpPr>
        <dsp:cNvPr id="0" name=""/>
        <dsp:cNvSpPr/>
      </dsp:nvSpPr>
      <dsp:spPr>
        <a:xfrm>
          <a:off x="613036" y="442261"/>
          <a:ext cx="4178275" cy="2653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Some fear “the village” overwhelms new mothers, but real support protects privacy. Tasks like quiet meal drop‑offs or laundry eases her load.</a:t>
          </a:r>
        </a:p>
      </dsp:txBody>
      <dsp:txXfrm>
        <a:off x="690746" y="519971"/>
        <a:ext cx="4022855" cy="2497785"/>
      </dsp:txXfrm>
    </dsp:sp>
    <dsp:sp modelId="{1D07F164-438B-4FB1-9DAD-A1869741E6DF}">
      <dsp:nvSpPr>
        <dsp:cNvPr id="0" name=""/>
        <dsp:cNvSpPr/>
      </dsp:nvSpPr>
      <dsp:spPr>
        <a:xfrm>
          <a:off x="5284144" y="610"/>
          <a:ext cx="4178275" cy="26532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FDB909-26A3-473A-81C2-54ABB95A4EC4}">
      <dsp:nvSpPr>
        <dsp:cNvPr id="0" name=""/>
        <dsp:cNvSpPr/>
      </dsp:nvSpPr>
      <dsp:spPr>
        <a:xfrm>
          <a:off x="5748397" y="441651"/>
          <a:ext cx="4178275" cy="26532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Some argue “the village” no longer exists, but when family is distant, we can build support through neighbors, or virtual communities.</a:t>
          </a:r>
        </a:p>
      </dsp:txBody>
      <dsp:txXfrm>
        <a:off x="5826107" y="519361"/>
        <a:ext cx="4022855" cy="24977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DB6AC3-3505-4B6F-BA13-98ACDC5B830E}">
      <dsp:nvSpPr>
        <dsp:cNvPr id="0" name=""/>
        <dsp:cNvSpPr/>
      </dsp:nvSpPr>
      <dsp:spPr>
        <a:xfrm>
          <a:off x="-154277" y="724076"/>
          <a:ext cx="6015543" cy="1665623"/>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0C5540-7401-4D46-A72B-0AF94D35F416}">
      <dsp:nvSpPr>
        <dsp:cNvPr id="0" name=""/>
        <dsp:cNvSpPr/>
      </dsp:nvSpPr>
      <dsp:spPr>
        <a:xfrm>
          <a:off x="335677" y="1210522"/>
          <a:ext cx="917884" cy="9160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30F7D3-7594-4E46-8E1E-3562BEB595DD}">
      <dsp:nvSpPr>
        <dsp:cNvPr id="0" name=""/>
        <dsp:cNvSpPr/>
      </dsp:nvSpPr>
      <dsp:spPr>
        <a:xfrm>
          <a:off x="1527386" y="835756"/>
          <a:ext cx="4544359" cy="1667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451" tIns="176451" rIns="176451" bIns="176451" numCol="1" spcCol="1270" anchor="ctr" anchorCtr="0">
          <a:noAutofit/>
        </a:bodyPr>
        <a:lstStyle/>
        <a:p>
          <a:pPr marL="0" lvl="0" indent="0" algn="l" defTabSz="889000">
            <a:lnSpc>
              <a:spcPct val="100000"/>
            </a:lnSpc>
            <a:spcBef>
              <a:spcPct val="0"/>
            </a:spcBef>
            <a:spcAft>
              <a:spcPct val="35000"/>
            </a:spcAft>
            <a:buNone/>
          </a:pPr>
          <a:r>
            <a:rPr lang="en-US" sz="2000" kern="1200" dirty="0"/>
            <a:t>People argue that small businesses can’t afford paid leave, yet it boosts mothers’ return rates by 20%, saving costly recruitment</a:t>
          </a:r>
          <a:r>
            <a:rPr lang="en-US" sz="1700" kern="1200" dirty="0"/>
            <a:t>.</a:t>
          </a:r>
        </a:p>
      </dsp:txBody>
      <dsp:txXfrm>
        <a:off x="1527386" y="835756"/>
        <a:ext cx="4544359" cy="1667251"/>
      </dsp:txXfrm>
    </dsp:sp>
    <dsp:sp modelId="{8E604636-D9B8-497C-AD37-5ECC74477207}">
      <dsp:nvSpPr>
        <dsp:cNvPr id="0" name=""/>
        <dsp:cNvSpPr/>
      </dsp:nvSpPr>
      <dsp:spPr>
        <a:xfrm>
          <a:off x="-162157" y="2569968"/>
          <a:ext cx="6015543" cy="1665623"/>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93EB663-75BD-44A8-A85C-921210453916}">
      <dsp:nvSpPr>
        <dsp:cNvPr id="0" name=""/>
        <dsp:cNvSpPr/>
      </dsp:nvSpPr>
      <dsp:spPr>
        <a:xfrm>
          <a:off x="153945" y="2925962"/>
          <a:ext cx="917884" cy="91609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126617F-EF89-427B-B086-84D4F55271CD}">
      <dsp:nvSpPr>
        <dsp:cNvPr id="0" name=""/>
        <dsp:cNvSpPr/>
      </dsp:nvSpPr>
      <dsp:spPr>
        <a:xfrm>
          <a:off x="1223738" y="2427172"/>
          <a:ext cx="4768301" cy="16672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6451" tIns="176451" rIns="176451" bIns="176451" numCol="1" spcCol="1270" anchor="ctr" anchorCtr="0">
          <a:noAutofit/>
        </a:bodyPr>
        <a:lstStyle/>
        <a:p>
          <a:pPr marL="0" lvl="0" indent="0" algn="l" defTabSz="889000">
            <a:lnSpc>
              <a:spcPct val="100000"/>
            </a:lnSpc>
            <a:spcBef>
              <a:spcPct val="0"/>
            </a:spcBef>
            <a:spcAft>
              <a:spcPct val="35000"/>
            </a:spcAft>
            <a:buNone/>
          </a:pPr>
          <a:r>
            <a:rPr lang="en-US" sz="2000" kern="1200" dirty="0"/>
            <a:t>People worry that paid leave raises taxes, yet untreated PPD costs billions in lost productivity, making extended leave a preventative, cost‑saving investment.</a:t>
          </a:r>
        </a:p>
      </dsp:txBody>
      <dsp:txXfrm>
        <a:off x="1223738" y="2427172"/>
        <a:ext cx="4768301" cy="166725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AB8081-E7ED-4D0A-A175-EBA5866FC250}"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B467C5-F532-498B-9280-7EC837527CC5}" type="slidenum">
              <a:rPr lang="en-US" smtClean="0"/>
              <a:t>‹#›</a:t>
            </a:fld>
            <a:endParaRPr lang="en-US"/>
          </a:p>
        </p:txBody>
      </p:sp>
    </p:spTree>
    <p:extLst>
      <p:ext uri="{BB962C8B-B14F-4D97-AF65-F5344CB8AC3E}">
        <p14:creationId xmlns:p14="http://schemas.microsoft.com/office/powerpoint/2010/main" val="3099522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B467C5-F532-498B-9280-7EC837527CC5}" type="slidenum">
              <a:rPr lang="en-US" smtClean="0"/>
              <a:t>8</a:t>
            </a:fld>
            <a:endParaRPr lang="en-US"/>
          </a:p>
        </p:txBody>
      </p:sp>
    </p:spTree>
    <p:extLst>
      <p:ext uri="{BB962C8B-B14F-4D97-AF65-F5344CB8AC3E}">
        <p14:creationId xmlns:p14="http://schemas.microsoft.com/office/powerpoint/2010/main" val="1619601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B467C5-F532-498B-9280-7EC837527CC5}" type="slidenum">
              <a:rPr lang="en-US" smtClean="0"/>
              <a:t>9</a:t>
            </a:fld>
            <a:endParaRPr lang="en-US"/>
          </a:p>
        </p:txBody>
      </p:sp>
    </p:spTree>
    <p:extLst>
      <p:ext uri="{BB962C8B-B14F-4D97-AF65-F5344CB8AC3E}">
        <p14:creationId xmlns:p14="http://schemas.microsoft.com/office/powerpoint/2010/main" val="15985788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7/13/2026</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12175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7/13/2026</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637307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7/13/2026</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529318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7/13/2026</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065236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7/13/2026</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7346565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7/13/2026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46368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7/13/2026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76546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7/13/2026</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703788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7/13/2026</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465979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7/13/2026</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171250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7/13/2026</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070044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7/13/2026</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4951624"/>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68" r:id="rId6"/>
    <p:sldLayoutId id="2147483764" r:id="rId7"/>
    <p:sldLayoutId id="2147483765" r:id="rId8"/>
    <p:sldLayoutId id="2147483766" r:id="rId9"/>
    <p:sldLayoutId id="2147483767" r:id="rId10"/>
    <p:sldLayoutId id="2147483769"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4.png"/><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4.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slideLayout" Target="../slideLayouts/slideLayout2.xml"/><Relationship Id="rId7" Type="http://schemas.openxmlformats.org/officeDocument/2006/relationships/diagramColors" Target="../diagrams/colors6.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svg"/></Relationships>
</file>

<file path=ppt/slides/_rels/slide2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slideLayout" Target="../slideLayouts/slideLayout2.xml"/><Relationship Id="rId7" Type="http://schemas.openxmlformats.org/officeDocument/2006/relationships/diagramColors" Target="../diagrams/colors7.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QuickStyle" Target="../diagrams/quickStyle7.xml"/><Relationship Id="rId5" Type="http://schemas.openxmlformats.org/officeDocument/2006/relationships/diagramLayout" Target="../diagrams/layout7.xml"/><Relationship Id="rId10" Type="http://schemas.openxmlformats.org/officeDocument/2006/relationships/image" Target="../media/image4.png"/><Relationship Id="rId4" Type="http://schemas.openxmlformats.org/officeDocument/2006/relationships/diagramData" Target="../diagrams/data7.xml"/><Relationship Id="rId9" Type="http://schemas.openxmlformats.org/officeDocument/2006/relationships/image" Target="../media/image23.png"/></Relationships>
</file>

<file path=ppt/slides/_rels/slide21.xml.rels><?xml version="1.0" encoding="UTF-8" standalone="yes"?>
<Relationships xmlns="http://schemas.openxmlformats.org/package/2006/relationships"><Relationship Id="rId8" Type="http://schemas.openxmlformats.org/officeDocument/2006/relationships/image" Target="../media/image25.png"/><Relationship Id="rId3" Type="http://schemas.microsoft.com/office/2007/relationships/media" Target="../media/media11.mp4"/><Relationship Id="rId7" Type="http://schemas.openxmlformats.org/officeDocument/2006/relationships/image" Target="../media/image4.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24.svg"/><Relationship Id="rId5" Type="http://schemas.openxmlformats.org/officeDocument/2006/relationships/slideLayout" Target="../slideLayouts/slideLayout2.xml"/><Relationship Id="rId4" Type="http://schemas.openxmlformats.org/officeDocument/2006/relationships/video" Target="../media/media11.mp4"/></Relationships>
</file>

<file path=ppt/slides/_rels/slide22.xml.rels><?xml version="1.0" encoding="UTF-8" standalone="yes"?>
<Relationships xmlns="http://schemas.openxmlformats.org/package/2006/relationships"><Relationship Id="rId3" Type="http://schemas.openxmlformats.org/officeDocument/2006/relationships/hyperlink" Target="https://policycentermmh.org/mmh-disorders/" TargetMode="External"/><Relationship Id="rId2" Type="http://schemas.openxmlformats.org/officeDocument/2006/relationships/hyperlink" Target="https://pmc.ncbi.nlm.nih.gov/articles/PMC11557746/" TargetMode="External"/><Relationship Id="rId1" Type="http://schemas.openxmlformats.org/officeDocument/2006/relationships/slideLayout" Target="../slideLayouts/slideLayout2.xml"/><Relationship Id="rId5" Type="http://schemas.openxmlformats.org/officeDocument/2006/relationships/hyperlink" Target="http://www.who.int/publications/i/item/9789240057142" TargetMode="External"/><Relationship Id="rId4" Type="http://schemas.openxmlformats.org/officeDocument/2006/relationships/hyperlink" Target="http://www.mmhla.org/fact-sheets"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www.forbes.com/sites/niallmccarthy/2021/05/31/the-us-remains-light-years-behind-the-rest-of-the-world-in-maternity-leave-infographic/" TargetMode="External"/><Relationship Id="rId2" Type="http://schemas.openxmlformats.org/officeDocument/2006/relationships/hyperlink" Target="https://pubmed.ncbi.nlm.nih.gov/16639243/" TargetMode="External"/><Relationship Id="rId1" Type="http://schemas.openxmlformats.org/officeDocument/2006/relationships/slideLayout" Target="../slideLayouts/slideLayout2.xml"/><Relationship Id="rId4" Type="http://schemas.openxmlformats.org/officeDocument/2006/relationships/hyperlink" Target="https://link.springer.com/article/10.1007/s00737-023-01330-3"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4.pn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4.png"/><Relationship Id="rId4" Type="http://schemas.openxmlformats.org/officeDocument/2006/relationships/notesSlide" Target="../notesSlides/notesSlide1.xml"/><Relationship Id="rId9"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2.xml"/><Relationship Id="rId7" Type="http://schemas.openxmlformats.org/officeDocument/2006/relationships/diagramLayout" Target="../diagrams/layout3.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Data" Target="../diagrams/data3.xml"/><Relationship Id="rId11" Type="http://schemas.openxmlformats.org/officeDocument/2006/relationships/image" Target="../media/image4.png"/><Relationship Id="rId5" Type="http://schemas.openxmlformats.org/officeDocument/2006/relationships/image" Target="../media/image12.jpeg"/><Relationship Id="rId10" Type="http://schemas.microsoft.com/office/2007/relationships/diagramDrawing" Target="../diagrams/drawing3.xml"/><Relationship Id="rId4" Type="http://schemas.openxmlformats.org/officeDocument/2006/relationships/notesSlide" Target="../notesSlides/notesSlide2.xml"/><Relationship Id="rId9" Type="http://schemas.openxmlformats.org/officeDocument/2006/relationships/diagramColors" Target="../diagrams/colors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E7F2F1-3242-83D1-4600-A40EF0B9C49C}"/>
              </a:ext>
            </a:extLst>
          </p:cNvPr>
          <p:cNvSpPr>
            <a:spLocks noGrp="1"/>
          </p:cNvSpPr>
          <p:nvPr>
            <p:ph type="ctrTitle"/>
          </p:nvPr>
        </p:nvSpPr>
        <p:spPr>
          <a:xfrm>
            <a:off x="5604552" y="1617482"/>
            <a:ext cx="5825448" cy="2390847"/>
          </a:xfrm>
        </p:spPr>
        <p:txBody>
          <a:bodyPr>
            <a:normAutofit/>
          </a:bodyPr>
          <a:lstStyle/>
          <a:p>
            <a:r>
              <a:rPr lang="en-US" sz="2800" dirty="0">
                <a:latin typeface="Amasis MT Pro Medium" panose="02040604050005020304" pitchFamily="18" charset="0"/>
              </a:rPr>
              <a:t>A focus on the inadequate postpartum support U.S. mothers receive, which often contributes to the development of PPD.</a:t>
            </a:r>
          </a:p>
        </p:txBody>
      </p:sp>
      <p:pic>
        <p:nvPicPr>
          <p:cNvPr id="23" name="Picture 22">
            <a:extLst>
              <a:ext uri="{FF2B5EF4-FFF2-40B4-BE49-F238E27FC236}">
                <a16:creationId xmlns:a16="http://schemas.microsoft.com/office/drawing/2014/main" id="{2E492195-FBC3-EE99-4892-B47BB9E41C1F}"/>
              </a:ext>
            </a:extLst>
          </p:cNvPr>
          <p:cNvPicPr>
            <a:picLocks noChangeAspect="1"/>
          </p:cNvPicPr>
          <p:nvPr/>
        </p:nvPicPr>
        <p:blipFill>
          <a:blip r:embed="rId2"/>
          <a:srcRect l="17062" r="11826"/>
          <a:stretch>
            <a:fillRect/>
          </a:stretch>
        </p:blipFill>
        <p:spPr>
          <a:xfrm>
            <a:off x="1" y="10"/>
            <a:ext cx="4876799" cy="6857989"/>
          </a:xfrm>
          <a:prstGeom prst="rect">
            <a:avLst/>
          </a:prstGeom>
        </p:spPr>
      </p:pic>
      <p:cxnSp>
        <p:nvCxnSpPr>
          <p:cNvPr id="35" name="Straight Connector 3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E1888D6-A47C-7854-2A78-00E0E81BAE70}"/>
              </a:ext>
            </a:extLst>
          </p:cNvPr>
          <p:cNvPicPr>
            <a:picLocks noChangeAspect="1"/>
          </p:cNvPicPr>
          <p:nvPr/>
        </p:nvPicPr>
        <p:blipFill>
          <a:blip r:embed="rId3">
            <a:extLst>
              <a:ext uri="{28A0092B-C50C-407E-A947-70E740481C1C}">
                <a14:useLocalDpi xmlns:a14="http://schemas.microsoft.com/office/drawing/2010/main" val="0"/>
              </a:ext>
            </a:extLst>
          </a:blip>
          <a:srcRect l="8203" r="50000"/>
          <a:stretch>
            <a:fillRect/>
          </a:stretch>
        </p:blipFill>
        <p:spPr>
          <a:xfrm>
            <a:off x="0" y="0"/>
            <a:ext cx="5095875" cy="6858000"/>
          </a:xfrm>
          <a:prstGeom prst="rect">
            <a:avLst/>
          </a:prstGeom>
        </p:spPr>
      </p:pic>
      <p:sp>
        <p:nvSpPr>
          <p:cNvPr id="3" name="TextBox 2">
            <a:extLst>
              <a:ext uri="{FF2B5EF4-FFF2-40B4-BE49-F238E27FC236}">
                <a16:creationId xmlns:a16="http://schemas.microsoft.com/office/drawing/2014/main" id="{354BA4E4-B872-4591-C069-6FC8D0822858}"/>
              </a:ext>
            </a:extLst>
          </p:cNvPr>
          <p:cNvSpPr txBox="1"/>
          <p:nvPr/>
        </p:nvSpPr>
        <p:spPr>
          <a:xfrm>
            <a:off x="6726477" y="4346532"/>
            <a:ext cx="2655518" cy="646331"/>
          </a:xfrm>
          <a:prstGeom prst="rect">
            <a:avLst/>
          </a:prstGeom>
          <a:noFill/>
        </p:spPr>
        <p:txBody>
          <a:bodyPr wrap="square" rtlCol="0">
            <a:spAutoFit/>
          </a:bodyPr>
          <a:lstStyle/>
          <a:p>
            <a:r>
              <a:rPr lang="en-US" dirty="0">
                <a:latin typeface="Algerian" panose="04020705040A02060702" pitchFamily="82" charset="0"/>
              </a:rPr>
              <a:t>By Ani Boateng</a:t>
            </a:r>
          </a:p>
          <a:p>
            <a:r>
              <a:rPr lang="en-US" dirty="0">
                <a:latin typeface="Algerian" panose="04020705040A02060702" pitchFamily="82" charset="0"/>
              </a:rPr>
              <a:t>ENGL 1302</a:t>
            </a:r>
          </a:p>
        </p:txBody>
      </p:sp>
    </p:spTree>
    <p:extLst>
      <p:ext uri="{BB962C8B-B14F-4D97-AF65-F5344CB8AC3E}">
        <p14:creationId xmlns:p14="http://schemas.microsoft.com/office/powerpoint/2010/main" val="39395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488A90-A5D4-F43E-06EA-5EB9E729AD2F}"/>
              </a:ext>
            </a:extLst>
          </p:cNvPr>
          <p:cNvSpPr>
            <a:spLocks noGrp="1"/>
          </p:cNvSpPr>
          <p:nvPr>
            <p:ph type="title"/>
          </p:nvPr>
        </p:nvSpPr>
        <p:spPr>
          <a:xfrm>
            <a:off x="3415553" y="1"/>
            <a:ext cx="8220635" cy="715218"/>
          </a:xfrm>
        </p:spPr>
        <p:txBody>
          <a:bodyPr vert="horz" lIns="91440" tIns="45720" rIns="91440" bIns="45720" rtlCol="0" anchor="t">
            <a:normAutofit fontScale="90000"/>
          </a:bodyPr>
          <a:lstStyle/>
          <a:p>
            <a:r>
              <a:rPr lang="en-US" sz="5400" dirty="0">
                <a:latin typeface="Algerian" panose="04020705040A02060702" pitchFamily="82" charset="0"/>
              </a:rPr>
              <a:t>PROPOSED SOLUTIONS</a:t>
            </a:r>
          </a:p>
        </p:txBody>
      </p:sp>
      <p:pic>
        <p:nvPicPr>
          <p:cNvPr id="5" name="Picture 4" descr="Pen placed on top of a signature line">
            <a:extLst>
              <a:ext uri="{FF2B5EF4-FFF2-40B4-BE49-F238E27FC236}">
                <a16:creationId xmlns:a16="http://schemas.microsoft.com/office/drawing/2014/main" id="{03726927-735F-A5AB-D1EA-C59A8A44C384}"/>
              </a:ext>
            </a:extLst>
          </p:cNvPr>
          <p:cNvPicPr>
            <a:picLocks noChangeAspect="1"/>
          </p:cNvPicPr>
          <p:nvPr/>
        </p:nvPicPr>
        <p:blipFill>
          <a:blip r:embed="rId4"/>
          <a:srcRect l="51214" r="1319" b="-1"/>
          <a:stretch>
            <a:fillRect/>
          </a:stretch>
        </p:blipFill>
        <p:spPr>
          <a:xfrm>
            <a:off x="1" y="10"/>
            <a:ext cx="3377451" cy="6857989"/>
          </a:xfrm>
          <a:prstGeom prst="rect">
            <a:avLst/>
          </a:prstGeom>
        </p:spPr>
      </p:pic>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1F06FE38-5275-6B57-8931-ECB68A5CFF06}"/>
              </a:ext>
            </a:extLst>
          </p:cNvPr>
          <p:cNvSpPr txBox="1"/>
          <p:nvPr/>
        </p:nvSpPr>
        <p:spPr>
          <a:xfrm>
            <a:off x="3514165" y="1183341"/>
            <a:ext cx="8122023" cy="3416320"/>
          </a:xfrm>
          <a:prstGeom prst="rect">
            <a:avLst/>
          </a:prstGeom>
          <a:noFill/>
        </p:spPr>
        <p:txBody>
          <a:bodyPr wrap="square" rtlCol="0">
            <a:spAutoFit/>
          </a:bodyPr>
          <a:lstStyle/>
          <a:p>
            <a:pPr marL="285750" indent="-285750">
              <a:buFont typeface="Arial" panose="020B0604020202020204" pitchFamily="34" charset="0"/>
              <a:buChar char="•"/>
            </a:pPr>
            <a:r>
              <a:rPr lang="en-US" sz="2200" dirty="0"/>
              <a:t>There should be paid and long parental leave from 12 weeks to one year.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Families should create postpartum plans assigning support tasks.</a:t>
            </a:r>
          </a:p>
          <a:p>
            <a:endParaRPr lang="en-US" sz="2200" dirty="0"/>
          </a:p>
          <a:p>
            <a:pPr marL="285750" indent="-285750">
              <a:buFont typeface="Arial" panose="020B0604020202020204" pitchFamily="34" charset="0"/>
              <a:buChar char="•"/>
            </a:pPr>
            <a:r>
              <a:rPr lang="en-US" sz="2200" dirty="0"/>
              <a:t>Mental health professionals should be placed in OB‑GYN and pediatric clinics. </a:t>
            </a:r>
          </a:p>
          <a:p>
            <a:pPr marL="285750" indent="-285750">
              <a:buFont typeface="Arial" panose="020B0604020202020204" pitchFamily="34" charset="0"/>
              <a:buChar char="•"/>
            </a:pPr>
            <a:endParaRPr lang="en-US" sz="2200" dirty="0"/>
          </a:p>
          <a:p>
            <a:pPr marL="285750" indent="-285750">
              <a:buFont typeface="Arial" panose="020B0604020202020204" pitchFamily="34" charset="0"/>
              <a:buChar char="•"/>
            </a:pPr>
            <a:r>
              <a:rPr lang="en-US" sz="2200" dirty="0"/>
              <a:t>Insurance companies should cover postpartum doula services.</a:t>
            </a:r>
            <a:r>
              <a:rPr lang="en-US" sz="2200" dirty="0">
                <a:latin typeface="Aptos SemiBold" panose="020B0004020202020204" pitchFamily="34" charset="0"/>
              </a:rPr>
              <a:t> </a:t>
            </a:r>
          </a:p>
          <a:p>
            <a:r>
              <a:rPr lang="en-US" dirty="0"/>
              <a:t> </a:t>
            </a:r>
          </a:p>
        </p:txBody>
      </p:sp>
      <p:pic>
        <p:nvPicPr>
          <p:cNvPr id="6" name="Proposed Solutions">
            <a:hlinkClick r:id="" action="ppaction://media"/>
            <a:extLst>
              <a:ext uri="{FF2B5EF4-FFF2-40B4-BE49-F238E27FC236}">
                <a16:creationId xmlns:a16="http://schemas.microsoft.com/office/drawing/2014/main" id="{2533C7AE-314F-F4E7-652E-8B6BA34548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56926" y="3429000"/>
            <a:ext cx="1557048" cy="1557048"/>
          </a:xfrm>
          <a:prstGeom prst="rect">
            <a:avLst/>
          </a:prstGeom>
        </p:spPr>
      </p:pic>
      <p:sp>
        <p:nvSpPr>
          <p:cNvPr id="7" name="TextBox 6">
            <a:extLst>
              <a:ext uri="{FF2B5EF4-FFF2-40B4-BE49-F238E27FC236}">
                <a16:creationId xmlns:a16="http://schemas.microsoft.com/office/drawing/2014/main" id="{3D7BCCA7-73FB-6181-E796-6EDA710E2B29}"/>
              </a:ext>
            </a:extLst>
          </p:cNvPr>
          <p:cNvSpPr txBox="1"/>
          <p:nvPr/>
        </p:nvSpPr>
        <p:spPr>
          <a:xfrm>
            <a:off x="610200" y="5531970"/>
            <a:ext cx="3075709" cy="646331"/>
          </a:xfrm>
          <a:prstGeom prst="rect">
            <a:avLst/>
          </a:prstGeom>
          <a:noFill/>
        </p:spPr>
        <p:txBody>
          <a:bodyPr wrap="square" rtlCol="0">
            <a:spAutoFit/>
          </a:bodyPr>
          <a:lstStyle/>
          <a:p>
            <a:r>
              <a:rPr lang="en-US" dirty="0"/>
              <a:t>Press play to play audio</a:t>
            </a:r>
          </a:p>
          <a:p>
            <a:endParaRPr lang="en-US" dirty="0"/>
          </a:p>
        </p:txBody>
      </p:sp>
    </p:spTree>
    <p:extLst>
      <p:ext uri="{BB962C8B-B14F-4D97-AF65-F5344CB8AC3E}">
        <p14:creationId xmlns:p14="http://schemas.microsoft.com/office/powerpoint/2010/main" val="2134459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947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1" name="Straight Connector 2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5" name="Rectangle 24">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E78D6E-C061-7719-2F2C-F8BE038149EF}"/>
              </a:ext>
            </a:extLst>
          </p:cNvPr>
          <p:cNvSpPr>
            <a:spLocks noGrp="1"/>
          </p:cNvSpPr>
          <p:nvPr>
            <p:ph type="title"/>
          </p:nvPr>
        </p:nvSpPr>
        <p:spPr>
          <a:xfrm>
            <a:off x="5208494" y="860612"/>
            <a:ext cx="6229275" cy="1111623"/>
          </a:xfrm>
        </p:spPr>
        <p:txBody>
          <a:bodyPr vert="horz" lIns="91440" tIns="45720" rIns="91440" bIns="45720" rtlCol="0" anchor="t">
            <a:normAutofit/>
          </a:bodyPr>
          <a:lstStyle/>
          <a:p>
            <a:r>
              <a:rPr lang="en-US" sz="6600" dirty="0">
                <a:latin typeface="Algerian" panose="04020705040A02060702" pitchFamily="82" charset="0"/>
              </a:rPr>
              <a:t>BEST SOLUTION</a:t>
            </a:r>
          </a:p>
        </p:txBody>
      </p:sp>
      <p:pic>
        <p:nvPicPr>
          <p:cNvPr id="7" name="Graphic 6" descr="Checkmark">
            <a:extLst>
              <a:ext uri="{FF2B5EF4-FFF2-40B4-BE49-F238E27FC236}">
                <a16:creationId xmlns:a16="http://schemas.microsoft.com/office/drawing/2014/main" id="{07430A03-B71B-1372-F9E2-9645FC441E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15383" y="1171349"/>
            <a:ext cx="4163729" cy="4515301"/>
          </a:xfrm>
          <a:prstGeom prst="rect">
            <a:avLst/>
          </a:prstGeom>
        </p:spPr>
      </p:pic>
      <p:cxnSp>
        <p:nvCxnSpPr>
          <p:cNvPr id="27" name="Straight Connector 26">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33343" y="723900"/>
            <a:ext cx="57150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8E634B8-311A-4810-A5DB-7043D02804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633343" y="6134100"/>
            <a:ext cx="5715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A8E0854-5BAB-879C-717E-E96B4CBB75F5}"/>
              </a:ext>
            </a:extLst>
          </p:cNvPr>
          <p:cNvSpPr txBox="1"/>
          <p:nvPr/>
        </p:nvSpPr>
        <p:spPr>
          <a:xfrm>
            <a:off x="5208494" y="2108946"/>
            <a:ext cx="6303982" cy="3416320"/>
          </a:xfrm>
          <a:prstGeom prst="rect">
            <a:avLst/>
          </a:prstGeom>
          <a:noFill/>
        </p:spPr>
        <p:txBody>
          <a:bodyPr wrap="square" rtlCol="0">
            <a:spAutoFit/>
          </a:bodyPr>
          <a:lstStyle/>
          <a:p>
            <a:r>
              <a:rPr lang="en-US" sz="2400" dirty="0"/>
              <a:t>Systemic and Social Support: </a:t>
            </a:r>
          </a:p>
          <a:p>
            <a:endParaRPr lang="en-US" sz="2400" dirty="0"/>
          </a:p>
          <a:p>
            <a:pPr marL="285750" indent="-285750">
              <a:buFont typeface="Arial" panose="020B0604020202020204" pitchFamily="34" charset="0"/>
              <a:buChar char="•"/>
            </a:pPr>
            <a:r>
              <a:rPr lang="en-US" sz="2400" dirty="0"/>
              <a:t>Families should prepare a postpartum plan that assigns support tasks like night feedings and grocery runs before the baby arrives.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Mothers should be given up to one year of paid leave, since returning to work at six weeks increases PPD risk</a:t>
            </a:r>
            <a:r>
              <a:rPr lang="en-US" sz="2400" dirty="0">
                <a:latin typeface="Aptos SemiBold" panose="020B0004020202020204" pitchFamily="34" charset="0"/>
              </a:rPr>
              <a:t>.</a:t>
            </a:r>
          </a:p>
        </p:txBody>
      </p:sp>
    </p:spTree>
    <p:extLst>
      <p:ext uri="{BB962C8B-B14F-4D97-AF65-F5344CB8AC3E}">
        <p14:creationId xmlns:p14="http://schemas.microsoft.com/office/powerpoint/2010/main" val="41984431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A39C6F-BFCC-BE47-A04D-EF8F52DCB9F8}"/>
              </a:ext>
            </a:extLst>
          </p:cNvPr>
          <p:cNvSpPr>
            <a:spLocks noGrp="1"/>
          </p:cNvSpPr>
          <p:nvPr>
            <p:ph type="title"/>
          </p:nvPr>
        </p:nvSpPr>
        <p:spPr>
          <a:xfrm>
            <a:off x="4078941" y="871760"/>
            <a:ext cx="7978588" cy="1548712"/>
          </a:xfrm>
        </p:spPr>
        <p:txBody>
          <a:bodyPr vert="horz" lIns="91440" tIns="45720" rIns="91440" bIns="45720" rtlCol="0" anchor="t">
            <a:normAutofit fontScale="90000"/>
          </a:bodyPr>
          <a:lstStyle/>
          <a:p>
            <a:r>
              <a:rPr lang="en-US" sz="5400" dirty="0">
                <a:latin typeface="Algerian" panose="04020705040A02060702" pitchFamily="82" charset="0"/>
              </a:rPr>
              <a:t>HOW THIS SOLUTION WOULD WORK</a:t>
            </a:r>
          </a:p>
        </p:txBody>
      </p:sp>
      <p:pic>
        <p:nvPicPr>
          <p:cNvPr id="5" name="Picture 4" descr="A grey room full of question marks with an opening going out">
            <a:extLst>
              <a:ext uri="{FF2B5EF4-FFF2-40B4-BE49-F238E27FC236}">
                <a16:creationId xmlns:a16="http://schemas.microsoft.com/office/drawing/2014/main" id="{03830399-8D21-5772-6430-FFB9945822A8}"/>
              </a:ext>
            </a:extLst>
          </p:cNvPr>
          <p:cNvPicPr>
            <a:picLocks noChangeAspect="1"/>
          </p:cNvPicPr>
          <p:nvPr/>
        </p:nvPicPr>
        <p:blipFill>
          <a:blip r:embed="rId2"/>
          <a:srcRect l="27809" r="24724" b="-1"/>
          <a:stretch>
            <a:fillRect/>
          </a:stretch>
        </p:blipFill>
        <p:spPr>
          <a:xfrm>
            <a:off x="2" y="10"/>
            <a:ext cx="3872752" cy="6857989"/>
          </a:xfrm>
          <a:prstGeom prst="rect">
            <a:avLst/>
          </a:prstGeom>
        </p:spPr>
      </p:pic>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F06E40-3ECB-4820-95B5-8A70B07D4B4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1" name="TextBox 2">
            <a:extLst>
              <a:ext uri="{FF2B5EF4-FFF2-40B4-BE49-F238E27FC236}">
                <a16:creationId xmlns:a16="http://schemas.microsoft.com/office/drawing/2014/main" id="{B6188183-FE5A-9294-290E-5392CD94B020}"/>
              </a:ext>
            </a:extLst>
          </p:cNvPr>
          <p:cNvGraphicFramePr/>
          <p:nvPr>
            <p:extLst>
              <p:ext uri="{D42A27DB-BD31-4B8C-83A1-F6EECF244321}">
                <p14:modId xmlns:p14="http://schemas.microsoft.com/office/powerpoint/2010/main" val="1274608723"/>
              </p:ext>
            </p:extLst>
          </p:nvPr>
        </p:nvGraphicFramePr>
        <p:xfrm>
          <a:off x="4078941" y="2459075"/>
          <a:ext cx="7646894" cy="36451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57899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ED2F81-36FE-0B00-C666-4A22BF42E07C}"/>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4C1A430-0ED7-075A-E120-10588154DF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F27F838-B37A-2548-83D3-F65510EE66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C009851F-8702-5E38-5513-DAE10F5C8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sto MT"/>
              <a:ea typeface="+mn-ea"/>
              <a:cs typeface="+mn-cs"/>
            </a:endParaRPr>
          </a:p>
        </p:txBody>
      </p:sp>
      <p:sp>
        <p:nvSpPr>
          <p:cNvPr id="2" name="Title 1">
            <a:extLst>
              <a:ext uri="{FF2B5EF4-FFF2-40B4-BE49-F238E27FC236}">
                <a16:creationId xmlns:a16="http://schemas.microsoft.com/office/drawing/2014/main" id="{1F03DE00-9214-9D95-6600-A08F08FBB5D4}"/>
              </a:ext>
            </a:extLst>
          </p:cNvPr>
          <p:cNvSpPr>
            <a:spLocks noGrp="1"/>
          </p:cNvSpPr>
          <p:nvPr>
            <p:ph type="title"/>
          </p:nvPr>
        </p:nvSpPr>
        <p:spPr>
          <a:xfrm>
            <a:off x="4078941" y="871760"/>
            <a:ext cx="7978588" cy="1548712"/>
          </a:xfrm>
        </p:spPr>
        <p:txBody>
          <a:bodyPr vert="horz" lIns="91440" tIns="45720" rIns="91440" bIns="45720" rtlCol="0" anchor="t">
            <a:normAutofit fontScale="90000"/>
          </a:bodyPr>
          <a:lstStyle/>
          <a:p>
            <a:r>
              <a:rPr lang="en-US" sz="5400" dirty="0">
                <a:latin typeface="Algerian" panose="04020705040A02060702" pitchFamily="82" charset="0"/>
              </a:rPr>
              <a:t>HOW THIS SOLUTION WOULD WORK</a:t>
            </a:r>
          </a:p>
        </p:txBody>
      </p:sp>
      <p:pic>
        <p:nvPicPr>
          <p:cNvPr id="5" name="Picture 4" descr="A grey room full of question marks with an opening going out">
            <a:extLst>
              <a:ext uri="{FF2B5EF4-FFF2-40B4-BE49-F238E27FC236}">
                <a16:creationId xmlns:a16="http://schemas.microsoft.com/office/drawing/2014/main" id="{18539BFA-6A89-C95A-D017-96E999244DA1}"/>
              </a:ext>
            </a:extLst>
          </p:cNvPr>
          <p:cNvPicPr>
            <a:picLocks noChangeAspect="1"/>
          </p:cNvPicPr>
          <p:nvPr/>
        </p:nvPicPr>
        <p:blipFill>
          <a:blip r:embed="rId2"/>
          <a:srcRect l="27809" r="24724" b="-1"/>
          <a:stretch>
            <a:fillRect/>
          </a:stretch>
        </p:blipFill>
        <p:spPr>
          <a:xfrm>
            <a:off x="2" y="10"/>
            <a:ext cx="3872752" cy="6857989"/>
          </a:xfrm>
          <a:prstGeom prst="rect">
            <a:avLst/>
          </a:prstGeom>
        </p:spPr>
      </p:pic>
      <p:cxnSp>
        <p:nvCxnSpPr>
          <p:cNvPr id="15" name="Straight Connector 14">
            <a:extLst>
              <a:ext uri="{FF2B5EF4-FFF2-40B4-BE49-F238E27FC236}">
                <a16:creationId xmlns:a16="http://schemas.microsoft.com/office/drawing/2014/main" id="{3A0523AC-05B6-6342-C664-540D16F868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723900"/>
            <a:ext cx="5706224"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E480D0A-1EAA-3899-0371-1680C433EAF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723776" y="6134100"/>
            <a:ext cx="566812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1" name="TextBox 2">
            <a:extLst>
              <a:ext uri="{FF2B5EF4-FFF2-40B4-BE49-F238E27FC236}">
                <a16:creationId xmlns:a16="http://schemas.microsoft.com/office/drawing/2014/main" id="{0B73E70E-3DF1-FCA5-A8A3-EE621FB0977A}"/>
              </a:ext>
            </a:extLst>
          </p:cNvPr>
          <p:cNvGraphicFramePr/>
          <p:nvPr>
            <p:extLst>
              <p:ext uri="{D42A27DB-BD31-4B8C-83A1-F6EECF244321}">
                <p14:modId xmlns:p14="http://schemas.microsoft.com/office/powerpoint/2010/main" val="2956707254"/>
              </p:ext>
            </p:extLst>
          </p:nvPr>
        </p:nvGraphicFramePr>
        <p:xfrm>
          <a:off x="4141694" y="2445890"/>
          <a:ext cx="7646894" cy="34163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54645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F710FDB-0919-493E-8539-8240C23F1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591F3CB-3BB7-E6F5-7E7C-04F01122D4C6}"/>
              </a:ext>
            </a:extLst>
          </p:cNvPr>
          <p:cNvSpPr>
            <a:spLocks noGrp="1"/>
          </p:cNvSpPr>
          <p:nvPr>
            <p:ph type="title"/>
          </p:nvPr>
        </p:nvSpPr>
        <p:spPr>
          <a:xfrm>
            <a:off x="704087" y="905257"/>
            <a:ext cx="3805159" cy="1604862"/>
          </a:xfrm>
        </p:spPr>
        <p:txBody>
          <a:bodyPr>
            <a:normAutofit/>
          </a:bodyPr>
          <a:lstStyle/>
          <a:p>
            <a:r>
              <a:rPr lang="en-US" sz="3200" dirty="0">
                <a:latin typeface="Algerian" panose="04020705040A02060702" pitchFamily="82" charset="0"/>
              </a:rPr>
              <a:t>EVIDENCE IT WORKS ELSEWHERE</a:t>
            </a:r>
          </a:p>
        </p:txBody>
      </p:sp>
      <p:cxnSp>
        <p:nvCxnSpPr>
          <p:cNvPr id="10" name="Straight Connector 9">
            <a:extLst>
              <a:ext uri="{FF2B5EF4-FFF2-40B4-BE49-F238E27FC236}">
                <a16:creationId xmlns:a16="http://schemas.microsoft.com/office/drawing/2014/main" id="{033715A5-8048-453E-A44A-0F17BBB481A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AQN3QgGXhkRib0aHCPJXjHuPoAcJiECLzprNh4yLpueopv2hnr1N7BTtI2U91ylXbADFr6AfR-OGnefPIlkQ5YjP">
            <a:hlinkClick r:id="" action="ppaction://media"/>
            <a:extLst>
              <a:ext uri="{FF2B5EF4-FFF2-40B4-BE49-F238E27FC236}">
                <a16:creationId xmlns:a16="http://schemas.microsoft.com/office/drawing/2014/main" id="{9A99AF1B-E76F-16C7-B273-58CFCABB1C81}"/>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531224" y="555816"/>
            <a:ext cx="5553634" cy="5424298"/>
          </a:xfrm>
          <a:prstGeom prst="rect">
            <a:avLst/>
          </a:prstGeom>
        </p:spPr>
      </p:pic>
      <p:sp>
        <p:nvSpPr>
          <p:cNvPr id="12" name="TextBox 11">
            <a:extLst>
              <a:ext uri="{FF2B5EF4-FFF2-40B4-BE49-F238E27FC236}">
                <a16:creationId xmlns:a16="http://schemas.microsoft.com/office/drawing/2014/main" id="{8D00B3D1-3523-ACF6-D953-3891851C544D}"/>
              </a:ext>
            </a:extLst>
          </p:cNvPr>
          <p:cNvSpPr txBox="1"/>
          <p:nvPr/>
        </p:nvSpPr>
        <p:spPr>
          <a:xfrm>
            <a:off x="704087" y="2805952"/>
            <a:ext cx="3504657" cy="2246769"/>
          </a:xfrm>
          <a:prstGeom prst="rect">
            <a:avLst/>
          </a:prstGeom>
          <a:noFill/>
        </p:spPr>
        <p:txBody>
          <a:bodyPr wrap="square" rtlCol="0">
            <a:spAutoFit/>
          </a:bodyPr>
          <a:lstStyle/>
          <a:p>
            <a:r>
              <a:rPr lang="en-US" sz="2000" dirty="0"/>
              <a:t>This video shows how social support from “the village” (partner) helps improve PPD.</a:t>
            </a:r>
          </a:p>
          <a:p>
            <a:endParaRPr lang="en-US" sz="2000" dirty="0"/>
          </a:p>
          <a:p>
            <a:r>
              <a:rPr lang="en-US" sz="2000" dirty="0"/>
              <a:t>Video Credit: bet (Interview with American actor KJ Smith-Black)</a:t>
            </a:r>
          </a:p>
        </p:txBody>
      </p:sp>
      <p:sp>
        <p:nvSpPr>
          <p:cNvPr id="13" name="TextBox 12">
            <a:extLst>
              <a:ext uri="{FF2B5EF4-FFF2-40B4-BE49-F238E27FC236}">
                <a16:creationId xmlns:a16="http://schemas.microsoft.com/office/drawing/2014/main" id="{B242F988-6AF0-C432-865D-B841ECD2E8F2}"/>
              </a:ext>
            </a:extLst>
          </p:cNvPr>
          <p:cNvSpPr txBox="1"/>
          <p:nvPr/>
        </p:nvSpPr>
        <p:spPr>
          <a:xfrm>
            <a:off x="5531224" y="6248604"/>
            <a:ext cx="2458890" cy="646331"/>
          </a:xfrm>
          <a:prstGeom prst="rect">
            <a:avLst/>
          </a:prstGeom>
          <a:noFill/>
        </p:spPr>
        <p:txBody>
          <a:bodyPr wrap="square" rtlCol="0">
            <a:spAutoFit/>
          </a:bodyPr>
          <a:lstStyle/>
          <a:p>
            <a:r>
              <a:rPr lang="en-US" dirty="0"/>
              <a:t>Press Play to play this video</a:t>
            </a:r>
          </a:p>
        </p:txBody>
      </p:sp>
    </p:spTree>
    <p:extLst>
      <p:ext uri="{BB962C8B-B14F-4D97-AF65-F5344CB8AC3E}">
        <p14:creationId xmlns:p14="http://schemas.microsoft.com/office/powerpoint/2010/main" val="225084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96"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1"/>
                                        </p:tgtEl>
                                      </p:cBhvr>
                                    </p:cmd>
                                  </p:childTnLst>
                                </p:cTn>
                              </p:par>
                            </p:childTnLst>
                          </p:cTn>
                        </p:par>
                      </p:childTnLst>
                    </p:cTn>
                  </p:par>
                </p:childTnLst>
              </p:cTn>
              <p:nextCondLst>
                <p:cond evt="onClick" delay="0">
                  <p:tgtEl>
                    <p:spTgt spid="11"/>
                  </p:tgtEl>
                </p:cond>
              </p:nextCondLst>
            </p:seq>
            <p:video>
              <p:cMediaNode vol="80000">
                <p:cTn id="12" fill="hold" display="0">
                  <p:stCondLst>
                    <p:cond delay="indefinite"/>
                  </p:stCondLst>
                </p:cTn>
                <p:tgtEl>
                  <p:spTgt spid="11"/>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E2DB6D-F18E-9456-A636-2E0259949877}"/>
            </a:ext>
          </a:extLst>
        </p:cNvPr>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3EB8921-B10C-805F-02BC-16BA7ED65340}"/>
              </a:ext>
            </a:extLst>
          </p:cNvPr>
          <p:cNvSpPr>
            <a:spLocks noGrp="1"/>
          </p:cNvSpPr>
          <p:nvPr>
            <p:ph type="title"/>
          </p:nvPr>
        </p:nvSpPr>
        <p:spPr>
          <a:xfrm>
            <a:off x="685800" y="899025"/>
            <a:ext cx="7947212" cy="822200"/>
          </a:xfrm>
        </p:spPr>
        <p:txBody>
          <a:bodyPr vert="horz" lIns="91440" tIns="45720" rIns="91440" bIns="45720" rtlCol="0" anchor="t">
            <a:normAutofit fontScale="90000"/>
          </a:bodyPr>
          <a:lstStyle/>
          <a:p>
            <a:r>
              <a:rPr lang="en-US" dirty="0">
                <a:latin typeface="Algerian" panose="04020705040A02060702" pitchFamily="82" charset="0"/>
              </a:rPr>
              <a:t>EVIDENCE IT WORKS ELSEWHERE</a:t>
            </a:r>
          </a:p>
        </p:txBody>
      </p:sp>
      <p:cxnSp>
        <p:nvCxnSpPr>
          <p:cNvPr id="15" name="Straight Connector 14">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3716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Content Placeholder 9">
            <a:extLst>
              <a:ext uri="{FF2B5EF4-FFF2-40B4-BE49-F238E27FC236}">
                <a16:creationId xmlns:a16="http://schemas.microsoft.com/office/drawing/2014/main" id="{3E0E86AA-C409-08DE-02CF-4304201230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72897" y="1847802"/>
            <a:ext cx="5720229" cy="3740150"/>
          </a:xfrm>
          <a:prstGeom prst="rect">
            <a:avLst/>
          </a:prstGeom>
        </p:spPr>
      </p:pic>
      <p:sp>
        <p:nvSpPr>
          <p:cNvPr id="12" name="TextBox 11">
            <a:extLst>
              <a:ext uri="{FF2B5EF4-FFF2-40B4-BE49-F238E27FC236}">
                <a16:creationId xmlns:a16="http://schemas.microsoft.com/office/drawing/2014/main" id="{5311FE28-9981-E22F-4695-0D16BAAF536C}"/>
              </a:ext>
            </a:extLst>
          </p:cNvPr>
          <p:cNvSpPr txBox="1"/>
          <p:nvPr/>
        </p:nvSpPr>
        <p:spPr>
          <a:xfrm>
            <a:off x="685800" y="2247025"/>
            <a:ext cx="5007489" cy="2831544"/>
          </a:xfrm>
          <a:prstGeom prst="rect">
            <a:avLst/>
          </a:prstGeom>
          <a:noFill/>
        </p:spPr>
        <p:txBody>
          <a:bodyPr wrap="square" rtlCol="0">
            <a:spAutoFit/>
          </a:bodyPr>
          <a:lstStyle/>
          <a:p>
            <a:r>
              <a:rPr lang="en-US" dirty="0"/>
              <a:t>“</a:t>
            </a:r>
            <a:r>
              <a:rPr lang="en-US" sz="2000" dirty="0">
                <a:latin typeface="Aptos SemiBold" panose="020B0004020202020204" pitchFamily="34" charset="0"/>
              </a:rPr>
              <a:t>This figure shows the joint effects of emotional and practical support predicting PPD. Both variables were split into high and low (median split) groups. Emotional support only predicted depression for women reporting low practical support, indicating that PPD risk increases with low practical support”.</a:t>
            </a:r>
          </a:p>
          <a:p>
            <a:endParaRPr lang="en-US" dirty="0"/>
          </a:p>
        </p:txBody>
      </p:sp>
    </p:spTree>
    <p:extLst>
      <p:ext uri="{BB962C8B-B14F-4D97-AF65-F5344CB8AC3E}">
        <p14:creationId xmlns:p14="http://schemas.microsoft.com/office/powerpoint/2010/main" val="3071434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03485-58BE-EE5D-E27F-27CC10EE4FE8}"/>
              </a:ext>
            </a:extLst>
          </p:cNvPr>
          <p:cNvSpPr>
            <a:spLocks noGrp="1"/>
          </p:cNvSpPr>
          <p:nvPr>
            <p:ph type="title"/>
          </p:nvPr>
        </p:nvSpPr>
        <p:spPr>
          <a:xfrm>
            <a:off x="700635" y="914400"/>
            <a:ext cx="10691265" cy="878541"/>
          </a:xfrm>
        </p:spPr>
        <p:txBody>
          <a:bodyPr/>
          <a:lstStyle/>
          <a:p>
            <a:r>
              <a:rPr lang="en-US" dirty="0">
                <a:latin typeface="Algerian" panose="04020705040A02060702" pitchFamily="82" charset="0"/>
              </a:rPr>
              <a:t>EVIDENCE IT WORKS ELSEWHERE</a:t>
            </a:r>
            <a:endParaRPr lang="en-US" dirty="0"/>
          </a:p>
        </p:txBody>
      </p:sp>
      <p:pic>
        <p:nvPicPr>
          <p:cNvPr id="6" name="Content Placeholder 5">
            <a:extLst>
              <a:ext uri="{FF2B5EF4-FFF2-40B4-BE49-F238E27FC236}">
                <a16:creationId xmlns:a16="http://schemas.microsoft.com/office/drawing/2014/main" id="{8C026CB8-40EB-4125-56E0-306575B854FF}"/>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77153" y="1792941"/>
            <a:ext cx="4109307" cy="4169709"/>
          </a:xfrm>
          <a:prstGeom prst="rect">
            <a:avLst/>
          </a:prstGeom>
        </p:spPr>
      </p:pic>
      <p:sp>
        <p:nvSpPr>
          <p:cNvPr id="4" name="Content Placeholder 3">
            <a:extLst>
              <a:ext uri="{FF2B5EF4-FFF2-40B4-BE49-F238E27FC236}">
                <a16:creationId xmlns:a16="http://schemas.microsoft.com/office/drawing/2014/main" id="{875DF902-16E6-CA9A-465A-817F988BA303}"/>
              </a:ext>
            </a:extLst>
          </p:cNvPr>
          <p:cNvSpPr>
            <a:spLocks noGrp="1"/>
          </p:cNvSpPr>
          <p:nvPr>
            <p:ph sz="half" idx="2"/>
          </p:nvPr>
        </p:nvSpPr>
        <p:spPr>
          <a:xfrm>
            <a:off x="6181344" y="1792179"/>
            <a:ext cx="5212080" cy="3594013"/>
          </a:xfrm>
        </p:spPr>
        <p:txBody>
          <a:bodyPr>
            <a:normAutofit/>
          </a:bodyPr>
          <a:lstStyle/>
          <a:p>
            <a:r>
              <a:rPr lang="en-US" sz="2400" b="1" dirty="0"/>
              <a:t>International Comparisons:</a:t>
            </a:r>
            <a:r>
              <a:rPr lang="en-US" sz="2400" dirty="0"/>
              <a:t> In countries with national paid leave (like Sweden), the "peak" of postpartum mental health crises is significantly lower than in the U.S., where "return-to-work" pressure often triggers PPD.</a:t>
            </a:r>
          </a:p>
        </p:txBody>
      </p:sp>
    </p:spTree>
    <p:extLst>
      <p:ext uri="{BB962C8B-B14F-4D97-AF65-F5344CB8AC3E}">
        <p14:creationId xmlns:p14="http://schemas.microsoft.com/office/powerpoint/2010/main" val="20817163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E2DB6D-F18E-9456-A636-2E0259949877}"/>
            </a:ext>
          </a:extLst>
        </p:cNvPr>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3">
            <a:extLst>
              <a:ext uri="{FF2B5EF4-FFF2-40B4-BE49-F238E27FC236}">
                <a16:creationId xmlns:a16="http://schemas.microsoft.com/office/drawing/2014/main" id="{595FD128-53BE-D179-1A7B-0F5259ED8F53}"/>
              </a:ext>
            </a:extLst>
          </p:cNvPr>
          <p:cNvSpPr>
            <a:spLocks noGrp="1"/>
          </p:cNvSpPr>
          <p:nvPr>
            <p:ph type="title"/>
          </p:nvPr>
        </p:nvSpPr>
        <p:spPr>
          <a:xfrm>
            <a:off x="704088" y="914399"/>
            <a:ext cx="6349224" cy="1621147"/>
          </a:xfrm>
        </p:spPr>
        <p:txBody>
          <a:bodyPr>
            <a:normAutofit/>
          </a:bodyPr>
          <a:lstStyle/>
          <a:p>
            <a:r>
              <a:rPr lang="en-US" dirty="0">
                <a:latin typeface="Algerian" panose="04020705040A02060702" pitchFamily="82" charset="0"/>
              </a:rPr>
              <a:t>EXPERT OR AUTHORITY SUPPORT</a:t>
            </a:r>
          </a:p>
        </p:txBody>
      </p:sp>
      <p:cxnSp>
        <p:nvCxnSpPr>
          <p:cNvPr id="42" name="Straight Connector 1">
            <a:extLst>
              <a:ext uri="{FF2B5EF4-FFF2-40B4-BE49-F238E27FC236}">
                <a16:creationId xmlns:a16="http://schemas.microsoft.com/office/drawing/2014/main" id="{7D3DF08D-8EDA-0FB3-59D9-B692F2ADD1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Content Placeholder 16">
            <a:extLst>
              <a:ext uri="{FF2B5EF4-FFF2-40B4-BE49-F238E27FC236}">
                <a16:creationId xmlns:a16="http://schemas.microsoft.com/office/drawing/2014/main" id="{764FC88E-333A-C975-BB5E-733CE8C43077}"/>
              </a:ext>
            </a:extLst>
          </p:cNvPr>
          <p:cNvPicPr>
            <a:picLocks noChangeAspect="1"/>
          </p:cNvPicPr>
          <p:nvPr/>
        </p:nvPicPr>
        <p:blipFill>
          <a:blip r:embed="rId4"/>
          <a:srcRect l="-856" t="15427" r="61770"/>
          <a:stretch>
            <a:fillRect/>
          </a:stretch>
        </p:blipFill>
        <p:spPr>
          <a:xfrm>
            <a:off x="595674" y="2286893"/>
            <a:ext cx="2984808" cy="3014973"/>
          </a:xfrm>
          <a:prstGeom prst="rect">
            <a:avLst/>
          </a:prstGeom>
        </p:spPr>
      </p:pic>
      <p:sp>
        <p:nvSpPr>
          <p:cNvPr id="37" name="Content Placeholder 36">
            <a:extLst>
              <a:ext uri="{FF2B5EF4-FFF2-40B4-BE49-F238E27FC236}">
                <a16:creationId xmlns:a16="http://schemas.microsoft.com/office/drawing/2014/main" id="{CA86CE1A-E1F2-899A-6814-4204A9B5E96F}"/>
              </a:ext>
            </a:extLst>
          </p:cNvPr>
          <p:cNvSpPr>
            <a:spLocks noGrp="1"/>
          </p:cNvSpPr>
          <p:nvPr>
            <p:ph idx="1"/>
          </p:nvPr>
        </p:nvSpPr>
        <p:spPr>
          <a:xfrm>
            <a:off x="4592382" y="1514283"/>
            <a:ext cx="6570046" cy="3387742"/>
          </a:xfrm>
        </p:spPr>
        <p:txBody>
          <a:bodyPr>
            <a:normAutofit/>
          </a:bodyPr>
          <a:lstStyle/>
          <a:p>
            <a:pPr>
              <a:buFontTx/>
              <a:buChar char="-"/>
            </a:pPr>
            <a:r>
              <a:rPr lang="en-US" dirty="0"/>
              <a:t>“</a:t>
            </a:r>
            <a:r>
              <a:rPr lang="en-US" sz="2400" dirty="0">
                <a:latin typeface="Cambria" panose="02040503050406030204" pitchFamily="18" charset="0"/>
                <a:ea typeface="Cambria" panose="02040503050406030204" pitchFamily="18" charset="0"/>
              </a:rPr>
              <a:t>Many mothers miss PPD warning signs because overwhelm feels expected, so we teach symptoms before they go home.”</a:t>
            </a:r>
          </a:p>
          <a:p>
            <a:pPr>
              <a:buFontTx/>
              <a:buChar char="-"/>
            </a:pPr>
            <a:r>
              <a:rPr lang="en-US" sz="2400" dirty="0">
                <a:latin typeface="Cambria" panose="02040503050406030204" pitchFamily="18" charset="0"/>
                <a:ea typeface="Cambria" panose="02040503050406030204" pitchFamily="18" charset="0"/>
              </a:rPr>
              <a:t>Support during postpartum isn’t a luxury but a medical necessity for recovery. </a:t>
            </a:r>
          </a:p>
          <a:p>
            <a:pPr>
              <a:buFontTx/>
              <a:buChar char="-"/>
            </a:pPr>
            <a:r>
              <a:rPr lang="en-US" sz="2400" dirty="0">
                <a:latin typeface="Cambria" panose="02040503050406030204" pitchFamily="18" charset="0"/>
                <a:ea typeface="Cambria" panose="02040503050406030204" pitchFamily="18" charset="0"/>
              </a:rPr>
              <a:t>At least a paid 12‑week leave would ease early stress and sharply reduce PPD”.</a:t>
            </a:r>
          </a:p>
          <a:p>
            <a:pPr marL="0" indent="0">
              <a:buNone/>
            </a:pPr>
            <a:endParaRPr lang="en-US" sz="2400" dirty="0"/>
          </a:p>
          <a:p>
            <a:pPr marL="0" indent="0">
              <a:buNone/>
            </a:pPr>
            <a:endParaRPr lang="en-US" sz="2400" dirty="0"/>
          </a:p>
        </p:txBody>
      </p:sp>
      <p:sp>
        <p:nvSpPr>
          <p:cNvPr id="2" name="TextBox 1">
            <a:extLst>
              <a:ext uri="{FF2B5EF4-FFF2-40B4-BE49-F238E27FC236}">
                <a16:creationId xmlns:a16="http://schemas.microsoft.com/office/drawing/2014/main" id="{834E2EB9-5CC5-1FFE-37AE-CD86F6C93704}"/>
              </a:ext>
            </a:extLst>
          </p:cNvPr>
          <p:cNvSpPr txBox="1"/>
          <p:nvPr/>
        </p:nvSpPr>
        <p:spPr>
          <a:xfrm>
            <a:off x="1029571" y="5163876"/>
            <a:ext cx="2061971" cy="1200329"/>
          </a:xfrm>
          <a:prstGeom prst="rect">
            <a:avLst/>
          </a:prstGeom>
          <a:noFill/>
        </p:spPr>
        <p:txBody>
          <a:bodyPr wrap="square" rtlCol="0">
            <a:spAutoFit/>
          </a:bodyPr>
          <a:lstStyle/>
          <a:p>
            <a:r>
              <a:rPr lang="en-US" dirty="0">
                <a:latin typeface="Aharoni" panose="020F0502020204030204" pitchFamily="2" charset="-79"/>
                <a:cs typeface="Aharoni" panose="020F0502020204030204" pitchFamily="2" charset="-79"/>
              </a:rPr>
              <a:t>Mallory Maisel, RN, FNP-C</a:t>
            </a:r>
          </a:p>
          <a:p>
            <a:r>
              <a:rPr lang="en-US" b="1" dirty="0">
                <a:latin typeface="Aptos Light" panose="020F0502020204030204" pitchFamily="34" charset="0"/>
                <a:cs typeface="Aharoni" panose="020F0502020204030204" pitchFamily="2" charset="-79"/>
              </a:rPr>
              <a:t>Nacogdoches Women’s Center</a:t>
            </a:r>
          </a:p>
        </p:txBody>
      </p:sp>
      <p:pic>
        <p:nvPicPr>
          <p:cNvPr id="4" name="Expert Support">
            <a:hlinkClick r:id="" action="ppaction://media"/>
            <a:extLst>
              <a:ext uri="{FF2B5EF4-FFF2-40B4-BE49-F238E27FC236}">
                <a16:creationId xmlns:a16="http://schemas.microsoft.com/office/drawing/2014/main" id="{1E30CF16-BB3A-AA86-F675-C354E71FB95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4842126" y="4764505"/>
            <a:ext cx="1967748" cy="1058779"/>
          </a:xfrm>
          <a:prstGeom prst="rect">
            <a:avLst/>
          </a:prstGeom>
        </p:spPr>
      </p:pic>
      <p:sp>
        <p:nvSpPr>
          <p:cNvPr id="5" name="TextBox 4">
            <a:extLst>
              <a:ext uri="{FF2B5EF4-FFF2-40B4-BE49-F238E27FC236}">
                <a16:creationId xmlns:a16="http://schemas.microsoft.com/office/drawing/2014/main" id="{4441D73B-B6F8-E4A4-11D2-578BF70BE4E5}"/>
              </a:ext>
            </a:extLst>
          </p:cNvPr>
          <p:cNvSpPr txBox="1"/>
          <p:nvPr/>
        </p:nvSpPr>
        <p:spPr>
          <a:xfrm>
            <a:off x="4592382" y="5943601"/>
            <a:ext cx="3075709" cy="646331"/>
          </a:xfrm>
          <a:prstGeom prst="rect">
            <a:avLst/>
          </a:prstGeom>
          <a:noFill/>
        </p:spPr>
        <p:txBody>
          <a:bodyPr wrap="square" rtlCol="0">
            <a:spAutoFit/>
          </a:bodyPr>
          <a:lstStyle/>
          <a:p>
            <a:r>
              <a:rPr lang="en-US" dirty="0"/>
              <a:t>Press play to play audio</a:t>
            </a:r>
          </a:p>
          <a:p>
            <a:endParaRPr lang="en-US" dirty="0"/>
          </a:p>
        </p:txBody>
      </p:sp>
    </p:spTree>
    <p:extLst>
      <p:ext uri="{BB962C8B-B14F-4D97-AF65-F5344CB8AC3E}">
        <p14:creationId xmlns:p14="http://schemas.microsoft.com/office/powerpoint/2010/main" val="241327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22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tones balancing on a wood">
            <a:extLst>
              <a:ext uri="{FF2B5EF4-FFF2-40B4-BE49-F238E27FC236}">
                <a16:creationId xmlns:a16="http://schemas.microsoft.com/office/drawing/2014/main" id="{B2AEFC83-56F2-B919-D81B-B069A7041507}"/>
              </a:ext>
            </a:extLst>
          </p:cNvPr>
          <p:cNvPicPr>
            <a:picLocks noChangeAspect="1"/>
          </p:cNvPicPr>
          <p:nvPr/>
        </p:nvPicPr>
        <p:blipFill>
          <a:blip r:embed="rId2"/>
          <a:srcRect t="6639"/>
          <a:stretch>
            <a:fillRect/>
          </a:stretch>
        </p:blipFill>
        <p:spPr>
          <a:xfrm>
            <a:off x="20" y="7160"/>
            <a:ext cx="12191980" cy="6857990"/>
          </a:xfrm>
          <a:prstGeom prst="rect">
            <a:avLst/>
          </a:prstGeom>
        </p:spPr>
      </p:pic>
      <p:sp>
        <p:nvSpPr>
          <p:cNvPr id="15" name="Rectangle 14">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F0BB3A-DBFE-E479-C861-10C4F5583BAC}"/>
              </a:ext>
            </a:extLst>
          </p:cNvPr>
          <p:cNvSpPr>
            <a:spLocks noGrp="1"/>
          </p:cNvSpPr>
          <p:nvPr>
            <p:ph type="title"/>
          </p:nvPr>
        </p:nvSpPr>
        <p:spPr>
          <a:xfrm>
            <a:off x="297687" y="595988"/>
            <a:ext cx="3940484" cy="1813381"/>
          </a:xfrm>
        </p:spPr>
        <p:txBody>
          <a:bodyPr vert="horz" lIns="91440" tIns="45720" rIns="91440" bIns="45720" rtlCol="0" anchor="t">
            <a:normAutofit fontScale="90000"/>
          </a:bodyPr>
          <a:lstStyle/>
          <a:p>
            <a:r>
              <a:rPr lang="en-US" sz="5400" dirty="0">
                <a:solidFill>
                  <a:srgbClr val="FFFFFF"/>
                </a:solidFill>
                <a:latin typeface="Algerian" panose="04020705040A02060702" pitchFamily="82" charset="0"/>
              </a:rPr>
              <a:t>COST, FEASIBILITY</a:t>
            </a:r>
          </a:p>
        </p:txBody>
      </p:sp>
      <p:cxnSp>
        <p:nvCxnSpPr>
          <p:cNvPr id="17" name="Straight Connector 16">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A3AA93F-AE12-087B-6137-C2C840740461}"/>
              </a:ext>
            </a:extLst>
          </p:cNvPr>
          <p:cNvSpPr txBox="1"/>
          <p:nvPr/>
        </p:nvSpPr>
        <p:spPr>
          <a:xfrm>
            <a:off x="4141919" y="851813"/>
            <a:ext cx="6428095" cy="2677656"/>
          </a:xfrm>
          <a:prstGeom prst="rect">
            <a:avLst/>
          </a:prstGeom>
          <a:noFill/>
        </p:spPr>
        <p:txBody>
          <a:bodyPr wrap="square" rtlCol="0">
            <a:spAutoFit/>
          </a:bodyPr>
          <a:lstStyle/>
          <a:p>
            <a:r>
              <a:rPr lang="en-US" sz="2400" dirty="0">
                <a:solidFill>
                  <a:schemeClr val="bg1"/>
                </a:solidFill>
              </a:rPr>
              <a:t>Prolonged paid leave of 12 weeks or more is a costly but high-impact investment that reduces return-to-work anxiety and boosts productivity. </a:t>
            </a:r>
          </a:p>
          <a:p>
            <a:endParaRPr lang="en-US" sz="2400" dirty="0">
              <a:solidFill>
                <a:schemeClr val="bg1"/>
              </a:solidFill>
            </a:endParaRPr>
          </a:p>
          <a:p>
            <a:r>
              <a:rPr lang="en-US" sz="2400" dirty="0">
                <a:solidFill>
                  <a:schemeClr val="bg1"/>
                </a:solidFill>
              </a:rPr>
              <a:t>Also, practical help from family or community offers a low cost, highly effective way to ease maternal stress and prevent burnout. </a:t>
            </a:r>
          </a:p>
        </p:txBody>
      </p:sp>
    </p:spTree>
    <p:extLst>
      <p:ext uri="{BB962C8B-B14F-4D97-AF65-F5344CB8AC3E}">
        <p14:creationId xmlns:p14="http://schemas.microsoft.com/office/powerpoint/2010/main" val="283098652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560843-2962-FD8E-A617-5BDA50A2D0A0}"/>
              </a:ext>
            </a:extLst>
          </p:cNvPr>
          <p:cNvSpPr>
            <a:spLocks noGrp="1"/>
          </p:cNvSpPr>
          <p:nvPr>
            <p:ph type="title"/>
          </p:nvPr>
        </p:nvSpPr>
        <p:spPr>
          <a:xfrm>
            <a:off x="700087" y="909638"/>
            <a:ext cx="10691813" cy="1155618"/>
          </a:xfrm>
        </p:spPr>
        <p:txBody>
          <a:bodyPr>
            <a:normAutofit fontScale="90000"/>
          </a:bodyPr>
          <a:lstStyle/>
          <a:p>
            <a:r>
              <a:rPr lang="en-US" dirty="0">
                <a:latin typeface="Algerian" panose="04020705040A02060702" pitchFamily="82" charset="0"/>
              </a:rPr>
              <a:t>Addressing counterarguments – the village</a:t>
            </a:r>
          </a:p>
        </p:txBody>
      </p:sp>
      <p:cxnSp>
        <p:nvCxnSpPr>
          <p:cNvPr id="18" name="Straight Connector 17">
            <a:extLst>
              <a:ext uri="{FF2B5EF4-FFF2-40B4-BE49-F238E27FC236}">
                <a16:creationId xmlns:a16="http://schemas.microsoft.com/office/drawing/2014/main" id="{AAD0195E-7F27-4D06-9427-0C121D721A1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D74C2FC-3228-4FC1-B97B-87AD35508D9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8D1FCF03-BF20-BE4D-1B11-FCBB4A30FF36}"/>
              </a:ext>
            </a:extLst>
          </p:cNvPr>
          <p:cNvGraphicFramePr>
            <a:graphicFrameLocks noGrp="1"/>
          </p:cNvGraphicFramePr>
          <p:nvPr>
            <p:ph idx="1"/>
            <p:extLst>
              <p:ext uri="{D42A27DB-BD31-4B8C-83A1-F6EECF244321}">
                <p14:modId xmlns:p14="http://schemas.microsoft.com/office/powerpoint/2010/main" val="2308458152"/>
              </p:ext>
            </p:extLst>
          </p:nvPr>
        </p:nvGraphicFramePr>
        <p:xfrm>
          <a:off x="957540" y="2065256"/>
          <a:ext cx="10104037" cy="30954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Counterarguments">
            <a:hlinkClick r:id="" action="ppaction://media"/>
            <a:extLst>
              <a:ext uri="{FF2B5EF4-FFF2-40B4-BE49-F238E27FC236}">
                <a16:creationId xmlns:a16="http://schemas.microsoft.com/office/drawing/2014/main" id="{47DA9702-2CBC-2CE0-956C-39AD2C301D7C}"/>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4327047" y="5160723"/>
            <a:ext cx="957540" cy="751871"/>
          </a:xfrm>
          <a:prstGeom prst="rect">
            <a:avLst/>
          </a:prstGeom>
        </p:spPr>
      </p:pic>
      <p:sp>
        <p:nvSpPr>
          <p:cNvPr id="4" name="TextBox 3">
            <a:extLst>
              <a:ext uri="{FF2B5EF4-FFF2-40B4-BE49-F238E27FC236}">
                <a16:creationId xmlns:a16="http://schemas.microsoft.com/office/drawing/2014/main" id="{98A5C196-A5B7-38CC-A78D-BC9D3B8ED7A1}"/>
              </a:ext>
            </a:extLst>
          </p:cNvPr>
          <p:cNvSpPr txBox="1"/>
          <p:nvPr/>
        </p:nvSpPr>
        <p:spPr>
          <a:xfrm>
            <a:off x="1401649" y="5328586"/>
            <a:ext cx="3075709" cy="646331"/>
          </a:xfrm>
          <a:prstGeom prst="rect">
            <a:avLst/>
          </a:prstGeom>
          <a:noFill/>
        </p:spPr>
        <p:txBody>
          <a:bodyPr wrap="square" rtlCol="0">
            <a:spAutoFit/>
          </a:bodyPr>
          <a:lstStyle/>
          <a:p>
            <a:r>
              <a:rPr lang="en-US" dirty="0"/>
              <a:t>Press play to play audio</a:t>
            </a:r>
          </a:p>
          <a:p>
            <a:endParaRPr lang="en-US" dirty="0"/>
          </a:p>
        </p:txBody>
      </p:sp>
    </p:spTree>
    <p:extLst>
      <p:ext uri="{BB962C8B-B14F-4D97-AF65-F5344CB8AC3E}">
        <p14:creationId xmlns:p14="http://schemas.microsoft.com/office/powerpoint/2010/main" val="334738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26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57DBFE-BB33-9F64-1D3E-CF383F885127}"/>
              </a:ext>
            </a:extLst>
          </p:cNvPr>
          <p:cNvSpPr>
            <a:spLocks noGrp="1"/>
          </p:cNvSpPr>
          <p:nvPr>
            <p:ph type="title"/>
          </p:nvPr>
        </p:nvSpPr>
        <p:spPr>
          <a:xfrm>
            <a:off x="3675280" y="723900"/>
            <a:ext cx="5848694" cy="1318062"/>
          </a:xfrm>
        </p:spPr>
        <p:txBody>
          <a:bodyPr>
            <a:normAutofit/>
          </a:bodyPr>
          <a:lstStyle/>
          <a:p>
            <a:r>
              <a:rPr lang="en-US" dirty="0">
                <a:latin typeface="Algerian" panose="04020705040A02060702" pitchFamily="82" charset="0"/>
              </a:rPr>
              <a:t>PROBLEM OVERVIEW</a:t>
            </a:r>
          </a:p>
        </p:txBody>
      </p:sp>
      <p:pic>
        <p:nvPicPr>
          <p:cNvPr id="7" name="Graphic 6" descr="Lightbulb">
            <a:extLst>
              <a:ext uri="{FF2B5EF4-FFF2-40B4-BE49-F238E27FC236}">
                <a16:creationId xmlns:a16="http://schemas.microsoft.com/office/drawing/2014/main" id="{9C4F73FE-97D5-F2E6-FD1A-79AEAC55034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1201495"/>
            <a:ext cx="3645003" cy="4455010"/>
          </a:xfrm>
          <a:prstGeom prst="rect">
            <a:avLst/>
          </a:prstGeom>
        </p:spPr>
      </p:pic>
      <p:cxnSp>
        <p:nvCxnSpPr>
          <p:cNvPr id="12" name="Straight Connector 1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80661" y="723900"/>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71C414D-2333-94E6-C87D-158AF3B4DBB5}"/>
              </a:ext>
            </a:extLst>
          </p:cNvPr>
          <p:cNvSpPr>
            <a:spLocks noGrp="1"/>
          </p:cNvSpPr>
          <p:nvPr>
            <p:ph idx="1"/>
          </p:nvPr>
        </p:nvSpPr>
        <p:spPr>
          <a:xfrm>
            <a:off x="3645004" y="1633539"/>
            <a:ext cx="7746896" cy="2653422"/>
          </a:xfrm>
        </p:spPr>
        <p:txBody>
          <a:bodyPr>
            <a:noAutofit/>
          </a:bodyPr>
          <a:lstStyle/>
          <a:p>
            <a:pPr marL="0" indent="0">
              <a:buNone/>
            </a:pPr>
            <a:r>
              <a:rPr lang="en-US" sz="2400" dirty="0"/>
              <a:t>Postpartum depression (PPD) affects many mothers, but it often goes unnoticed due to limited education. Symptoms can be hidden in social isolation and portrayal of a good mom image.</a:t>
            </a:r>
          </a:p>
          <a:p>
            <a:pPr marL="0" indent="0">
              <a:buNone/>
            </a:pPr>
            <a:r>
              <a:rPr lang="en-US" sz="2400" dirty="0"/>
              <a:t>Untreated maternal mental health issues can endanger mothers and impact child development.</a:t>
            </a:r>
          </a:p>
        </p:txBody>
      </p:sp>
      <p:pic>
        <p:nvPicPr>
          <p:cNvPr id="5" name="Problem Overview">
            <a:hlinkClick r:id="" action="ppaction://media"/>
            <a:extLst>
              <a:ext uri="{FF2B5EF4-FFF2-40B4-BE49-F238E27FC236}">
                <a16:creationId xmlns:a16="http://schemas.microsoft.com/office/drawing/2014/main" id="{41B2EBE4-ECBA-C95C-ACB5-1610567A27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flipV="1">
            <a:off x="5318253" y="4286965"/>
            <a:ext cx="1733499" cy="1429002"/>
          </a:xfrm>
          <a:prstGeom prst="rect">
            <a:avLst/>
          </a:prstGeom>
        </p:spPr>
      </p:pic>
      <p:sp>
        <p:nvSpPr>
          <p:cNvPr id="6" name="TextBox 5">
            <a:extLst>
              <a:ext uri="{FF2B5EF4-FFF2-40B4-BE49-F238E27FC236}">
                <a16:creationId xmlns:a16="http://schemas.microsoft.com/office/drawing/2014/main" id="{E3BE93D6-0506-9273-A27E-E6042E160D6A}"/>
              </a:ext>
            </a:extLst>
          </p:cNvPr>
          <p:cNvSpPr txBox="1"/>
          <p:nvPr/>
        </p:nvSpPr>
        <p:spPr>
          <a:xfrm>
            <a:off x="5190428" y="5877203"/>
            <a:ext cx="3310128" cy="369332"/>
          </a:xfrm>
          <a:prstGeom prst="rect">
            <a:avLst/>
          </a:prstGeom>
          <a:noFill/>
        </p:spPr>
        <p:txBody>
          <a:bodyPr wrap="square" rtlCol="0">
            <a:spAutoFit/>
          </a:bodyPr>
          <a:lstStyle/>
          <a:p>
            <a:r>
              <a:rPr lang="en-US" dirty="0"/>
              <a:t>Press play to play audio</a:t>
            </a:r>
          </a:p>
        </p:txBody>
      </p:sp>
      <p:pic>
        <p:nvPicPr>
          <p:cNvPr id="8" name="Picture 7">
            <a:extLst>
              <a:ext uri="{FF2B5EF4-FFF2-40B4-BE49-F238E27FC236}">
                <a16:creationId xmlns:a16="http://schemas.microsoft.com/office/drawing/2014/main" id="{A4E7DEE7-0327-9D66-3F2E-20100D89A265}"/>
              </a:ext>
            </a:extLst>
          </p:cNvPr>
          <p:cNvPicPr>
            <a:picLocks noChangeAspect="1"/>
          </p:cNvPicPr>
          <p:nvPr/>
        </p:nvPicPr>
        <p:blipFill>
          <a:blip r:embed="rId6"/>
          <a:srcRect l="38832" r="13832"/>
          <a:stretch>
            <a:fillRect/>
          </a:stretch>
        </p:blipFill>
        <p:spPr>
          <a:xfrm>
            <a:off x="0" y="1"/>
            <a:ext cx="3407079" cy="6857999"/>
          </a:xfrm>
          <a:prstGeom prst="rect">
            <a:avLst/>
          </a:prstGeom>
        </p:spPr>
      </p:pic>
    </p:spTree>
    <p:extLst>
      <p:ext uri="{BB962C8B-B14F-4D97-AF65-F5344CB8AC3E}">
        <p14:creationId xmlns:p14="http://schemas.microsoft.com/office/powerpoint/2010/main" val="289866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56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85184E4-C93A-4E34-8365-1886AAC5DE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E2D113-AD4B-4691-5410-2633CD87A7E9}"/>
              </a:ext>
            </a:extLst>
          </p:cNvPr>
          <p:cNvSpPr>
            <a:spLocks noGrp="1"/>
          </p:cNvSpPr>
          <p:nvPr>
            <p:ph type="title"/>
          </p:nvPr>
        </p:nvSpPr>
        <p:spPr>
          <a:xfrm>
            <a:off x="516197" y="323538"/>
            <a:ext cx="4089854" cy="981075"/>
          </a:xfrm>
        </p:spPr>
        <p:txBody>
          <a:bodyPr>
            <a:normAutofit fontScale="90000"/>
          </a:bodyPr>
          <a:lstStyle/>
          <a:p>
            <a:r>
              <a:rPr lang="en-US" sz="2500" dirty="0">
                <a:latin typeface="Algerian" panose="04020705040A02060702" pitchFamily="82" charset="0"/>
              </a:rPr>
              <a:t>Addressing counter arguments – LONG PAID LEAVE</a:t>
            </a:r>
            <a:endParaRPr lang="en-US" sz="2500" dirty="0"/>
          </a:p>
        </p:txBody>
      </p:sp>
      <p:cxnSp>
        <p:nvCxnSpPr>
          <p:cNvPr id="11" name="Straight Connector 10">
            <a:extLst>
              <a:ext uri="{FF2B5EF4-FFF2-40B4-BE49-F238E27FC236}">
                <a16:creationId xmlns:a16="http://schemas.microsoft.com/office/drawing/2014/main" id="{8AB0D40B-37F7-4F1F-B956-AFC12066AB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868972" y="723901"/>
            <a:ext cx="15948" cy="545007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07E90984-45DD-C35A-CEB1-CD7EB6A6B13E}"/>
              </a:ext>
            </a:extLst>
          </p:cNvPr>
          <p:cNvGraphicFramePr>
            <a:graphicFrameLocks noGrp="1"/>
          </p:cNvGraphicFramePr>
          <p:nvPr>
            <p:ph idx="1"/>
            <p:extLst>
              <p:ext uri="{D42A27DB-BD31-4B8C-83A1-F6EECF244321}">
                <p14:modId xmlns:p14="http://schemas.microsoft.com/office/powerpoint/2010/main" val="2415027344"/>
              </p:ext>
            </p:extLst>
          </p:nvPr>
        </p:nvGraphicFramePr>
        <p:xfrm>
          <a:off x="5439710" y="600493"/>
          <a:ext cx="6015543" cy="5410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3" name="Picture 12">
            <a:extLst>
              <a:ext uri="{FF2B5EF4-FFF2-40B4-BE49-F238E27FC236}">
                <a16:creationId xmlns:a16="http://schemas.microsoft.com/office/drawing/2014/main" id="{09ACA7FB-F52B-C25E-40D7-EA2540BA20A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28877" y="1424462"/>
            <a:ext cx="3995851" cy="4203981"/>
          </a:xfrm>
          <a:prstGeom prst="rect">
            <a:avLst/>
          </a:prstGeom>
        </p:spPr>
      </p:pic>
      <p:sp>
        <p:nvSpPr>
          <p:cNvPr id="14" name="TextBox 13">
            <a:extLst>
              <a:ext uri="{FF2B5EF4-FFF2-40B4-BE49-F238E27FC236}">
                <a16:creationId xmlns:a16="http://schemas.microsoft.com/office/drawing/2014/main" id="{62A856AC-DDBF-FE4C-D6C3-76650B247CDA}"/>
              </a:ext>
            </a:extLst>
          </p:cNvPr>
          <p:cNvSpPr txBox="1"/>
          <p:nvPr/>
        </p:nvSpPr>
        <p:spPr>
          <a:xfrm>
            <a:off x="728877" y="5868140"/>
            <a:ext cx="4065065" cy="738664"/>
          </a:xfrm>
          <a:prstGeom prst="rect">
            <a:avLst/>
          </a:prstGeom>
          <a:noFill/>
        </p:spPr>
        <p:txBody>
          <a:bodyPr wrap="square" rtlCol="0">
            <a:spAutoFit/>
          </a:bodyPr>
          <a:lstStyle/>
          <a:p>
            <a:r>
              <a:rPr lang="en-US" sz="1400" dirty="0"/>
              <a:t>This AI generated image shows a new mother working on her laptop virtually while clearly distressed.</a:t>
            </a:r>
          </a:p>
        </p:txBody>
      </p:sp>
      <p:pic>
        <p:nvPicPr>
          <p:cNvPr id="3" name="Counterarguments">
            <a:hlinkClick r:id="" action="ppaction://media"/>
            <a:extLst>
              <a:ext uri="{FF2B5EF4-FFF2-40B4-BE49-F238E27FC236}">
                <a16:creationId xmlns:a16="http://schemas.microsoft.com/office/drawing/2014/main" id="{4D0E6803-1EFD-50CF-507A-702145B2D3B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458547" y="5557559"/>
            <a:ext cx="906269" cy="906269"/>
          </a:xfrm>
          <a:prstGeom prst="rect">
            <a:avLst/>
          </a:prstGeom>
        </p:spPr>
      </p:pic>
      <p:sp>
        <p:nvSpPr>
          <p:cNvPr id="4" name="TextBox 3">
            <a:extLst>
              <a:ext uri="{FF2B5EF4-FFF2-40B4-BE49-F238E27FC236}">
                <a16:creationId xmlns:a16="http://schemas.microsoft.com/office/drawing/2014/main" id="{1B67E10D-3A9E-B3A2-BF55-316A8C8BC31B}"/>
              </a:ext>
            </a:extLst>
          </p:cNvPr>
          <p:cNvSpPr txBox="1"/>
          <p:nvPr/>
        </p:nvSpPr>
        <p:spPr>
          <a:xfrm>
            <a:off x="5726448" y="5780248"/>
            <a:ext cx="3075709" cy="646331"/>
          </a:xfrm>
          <a:prstGeom prst="rect">
            <a:avLst/>
          </a:prstGeom>
          <a:noFill/>
        </p:spPr>
        <p:txBody>
          <a:bodyPr wrap="square" rtlCol="0">
            <a:spAutoFit/>
          </a:bodyPr>
          <a:lstStyle/>
          <a:p>
            <a:r>
              <a:rPr lang="en-US" dirty="0"/>
              <a:t>Press play to play audio</a:t>
            </a:r>
          </a:p>
          <a:p>
            <a:endParaRPr lang="en-US" dirty="0"/>
          </a:p>
        </p:txBody>
      </p:sp>
    </p:spTree>
    <p:extLst>
      <p:ext uri="{BB962C8B-B14F-4D97-AF65-F5344CB8AC3E}">
        <p14:creationId xmlns:p14="http://schemas.microsoft.com/office/powerpoint/2010/main" val="3604690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45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8300265-2972-3159-4D73-D36489A4115C}"/>
              </a:ext>
            </a:extLst>
          </p:cNvPr>
          <p:cNvSpPr>
            <a:spLocks noGrp="1"/>
          </p:cNvSpPr>
          <p:nvPr>
            <p:ph type="title"/>
          </p:nvPr>
        </p:nvSpPr>
        <p:spPr>
          <a:xfrm>
            <a:off x="395106" y="919833"/>
            <a:ext cx="5239272" cy="646331"/>
          </a:xfrm>
        </p:spPr>
        <p:txBody>
          <a:bodyPr>
            <a:normAutofit/>
          </a:bodyPr>
          <a:lstStyle/>
          <a:p>
            <a:pPr>
              <a:lnSpc>
                <a:spcPct val="90000"/>
              </a:lnSpc>
            </a:pPr>
            <a:r>
              <a:rPr lang="en-US" sz="3700" dirty="0">
                <a:latin typeface="Algerian" panose="04020705040A02060702" pitchFamily="82" charset="0"/>
              </a:rPr>
              <a:t>MESSAGE OF HOPE</a:t>
            </a:r>
          </a:p>
        </p:txBody>
      </p:sp>
      <p:cxnSp>
        <p:nvCxnSpPr>
          <p:cNvPr id="13" name="Straight Connector 1">
            <a:extLst>
              <a:ext uri="{FF2B5EF4-FFF2-40B4-BE49-F238E27FC236}">
                <a16:creationId xmlns:a16="http://schemas.microsoft.com/office/drawing/2014/main" id="{7D3DF08D-8EDA-0FB3-59D9-B692F2ADD1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Graphic 7" descr="Train">
            <a:extLst>
              <a:ext uri="{FF2B5EF4-FFF2-40B4-BE49-F238E27FC236}">
                <a16:creationId xmlns:a16="http://schemas.microsoft.com/office/drawing/2014/main" id="{F18A7BF7-F69D-623C-F0C1-C8176C8C269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04672" y="2672080"/>
            <a:ext cx="3490974" cy="3490974"/>
          </a:xfrm>
          <a:prstGeom prst="rect">
            <a:avLst/>
          </a:prstGeom>
        </p:spPr>
      </p:pic>
      <p:sp>
        <p:nvSpPr>
          <p:cNvPr id="4" name="Rectangle 1">
            <a:extLst>
              <a:ext uri="{FF2B5EF4-FFF2-40B4-BE49-F238E27FC236}">
                <a16:creationId xmlns:a16="http://schemas.microsoft.com/office/drawing/2014/main" id="{CAC290D1-4BDC-E293-954B-FD3E7B093828}"/>
              </a:ext>
            </a:extLst>
          </p:cNvPr>
          <p:cNvSpPr>
            <a:spLocks noGrp="1" noChangeArrowheads="1"/>
          </p:cNvSpPr>
          <p:nvPr>
            <p:ph idx="1"/>
          </p:nvPr>
        </p:nvSpPr>
        <p:spPr bwMode="auto">
          <a:xfrm>
            <a:off x="6248640" y="1690247"/>
            <a:ext cx="5138688" cy="415432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p>
            <a:pPr lvl="0"/>
            <a:r>
              <a:rPr lang="en-US" dirty="0"/>
              <a:t>Set up a "no-knock" meal train for an expecting family.</a:t>
            </a:r>
          </a:p>
          <a:p>
            <a:pPr lvl="0"/>
            <a:r>
              <a:rPr lang="en-US" dirty="0"/>
              <a:t>Ensure protected naps for a new parent.</a:t>
            </a:r>
          </a:p>
          <a:p>
            <a:pPr lvl="0"/>
            <a:r>
              <a:rPr lang="en-US" dirty="0"/>
              <a:t>Prioritize mother‑focused check‑ins. </a:t>
            </a:r>
          </a:p>
          <a:p>
            <a:pPr lvl="0"/>
            <a:r>
              <a:rPr lang="en-US" dirty="0"/>
              <a:t>Urge an employer to expand parental leave policies to a minimum of 12 paid weeks.</a:t>
            </a:r>
          </a:p>
          <a:p>
            <a:r>
              <a:rPr lang="en-US" dirty="0"/>
              <a:t>Share the "1 in 5" statistic to reduce stigma</a:t>
            </a:r>
          </a:p>
        </p:txBody>
      </p:sp>
      <p:pic>
        <p:nvPicPr>
          <p:cNvPr id="6" name="Action Call">
            <a:hlinkClick r:id="" action="ppaction://media"/>
            <a:extLst>
              <a:ext uri="{FF2B5EF4-FFF2-40B4-BE49-F238E27FC236}">
                <a16:creationId xmlns:a16="http://schemas.microsoft.com/office/drawing/2014/main" id="{5D7DCB8F-F3DA-B439-04C2-E678B371DD4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4954038" y="4469608"/>
            <a:ext cx="1007870" cy="1007870"/>
          </a:xfrm>
          <a:prstGeom prst="rect">
            <a:avLst/>
          </a:prstGeom>
        </p:spPr>
      </p:pic>
      <p:sp>
        <p:nvSpPr>
          <p:cNvPr id="7" name="TextBox 6">
            <a:extLst>
              <a:ext uri="{FF2B5EF4-FFF2-40B4-BE49-F238E27FC236}">
                <a16:creationId xmlns:a16="http://schemas.microsoft.com/office/drawing/2014/main" id="{5E917E02-4243-B522-5848-6A0267517773}"/>
              </a:ext>
            </a:extLst>
          </p:cNvPr>
          <p:cNvSpPr txBox="1"/>
          <p:nvPr/>
        </p:nvSpPr>
        <p:spPr>
          <a:xfrm>
            <a:off x="4405505" y="5844573"/>
            <a:ext cx="3075709" cy="646331"/>
          </a:xfrm>
          <a:prstGeom prst="rect">
            <a:avLst/>
          </a:prstGeom>
          <a:noFill/>
        </p:spPr>
        <p:txBody>
          <a:bodyPr wrap="square" rtlCol="0">
            <a:spAutoFit/>
          </a:bodyPr>
          <a:lstStyle/>
          <a:p>
            <a:r>
              <a:rPr lang="en-US" dirty="0"/>
              <a:t>Press play to play audio</a:t>
            </a:r>
          </a:p>
          <a:p>
            <a:endParaRPr lang="en-US" dirty="0"/>
          </a:p>
        </p:txBody>
      </p:sp>
      <p:pic>
        <p:nvPicPr>
          <p:cNvPr id="9" name="AQPUkcxyBAUvEfIpSECX6fQSZCoyLzobje_gJr-IesUA2ZMETbkeX6EWYkoagJtw3vMq_b2FFBgSMM4MleOk1CZi">
            <a:hlinkClick r:id="" action="ppaction://media"/>
            <a:extLst>
              <a:ext uri="{FF2B5EF4-FFF2-40B4-BE49-F238E27FC236}">
                <a16:creationId xmlns:a16="http://schemas.microsoft.com/office/drawing/2014/main" id="{1370E16C-BA8D-7B69-9022-2666B340870F}"/>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487876" y="1690248"/>
            <a:ext cx="3910192" cy="4347297"/>
          </a:xfrm>
          <a:prstGeom prst="rect">
            <a:avLst/>
          </a:prstGeom>
        </p:spPr>
      </p:pic>
      <p:sp>
        <p:nvSpPr>
          <p:cNvPr id="10" name="TextBox 9">
            <a:extLst>
              <a:ext uri="{FF2B5EF4-FFF2-40B4-BE49-F238E27FC236}">
                <a16:creationId xmlns:a16="http://schemas.microsoft.com/office/drawing/2014/main" id="{368E0711-8361-3C49-78A0-E1DC896EB7FF}"/>
              </a:ext>
            </a:extLst>
          </p:cNvPr>
          <p:cNvSpPr txBox="1"/>
          <p:nvPr/>
        </p:nvSpPr>
        <p:spPr>
          <a:xfrm>
            <a:off x="6388274" y="919833"/>
            <a:ext cx="4797468" cy="646331"/>
          </a:xfrm>
          <a:prstGeom prst="rect">
            <a:avLst/>
          </a:prstGeom>
          <a:noFill/>
        </p:spPr>
        <p:txBody>
          <a:bodyPr wrap="square" rtlCol="0">
            <a:spAutoFit/>
          </a:bodyPr>
          <a:lstStyle/>
          <a:p>
            <a:r>
              <a:rPr lang="en-US" sz="3600" dirty="0">
                <a:latin typeface="Algerian" panose="04020705040A02060702" pitchFamily="82" charset="0"/>
              </a:rPr>
              <a:t>A CALL TO ACTION</a:t>
            </a:r>
            <a:endParaRPr lang="en-US" sz="3600" dirty="0"/>
          </a:p>
        </p:txBody>
      </p:sp>
    </p:spTree>
    <p:extLst>
      <p:ext uri="{BB962C8B-B14F-4D97-AF65-F5344CB8AC3E}">
        <p14:creationId xmlns:p14="http://schemas.microsoft.com/office/powerpoint/2010/main" val="209237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741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6297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6"/>
                </p:tgtEl>
              </p:cMediaNode>
            </p:audio>
            <p:seq concurrent="1" nextAc="seek">
              <p:cTn id="12" restart="whenNotActive" fill="hold" evtFilter="cancelBubble" nodeType="interactiveSeq">
                <p:stCondLst>
                  <p:cond evt="onClick" delay="0">
                    <p:tgtEl>
                      <p:spTgt spid="9"/>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9"/>
                                        </p:tgtEl>
                                      </p:cBhvr>
                                    </p:cmd>
                                  </p:childTnLst>
                                </p:cTn>
                              </p:par>
                            </p:childTnLst>
                          </p:cTn>
                        </p:par>
                      </p:childTnLst>
                    </p:cTn>
                  </p:par>
                </p:childTnLst>
              </p:cTn>
              <p:nextCondLst>
                <p:cond evt="onClick" delay="0">
                  <p:tgtEl>
                    <p:spTgt spid="9"/>
                  </p:tgtEl>
                </p:cond>
              </p:nextCondLst>
            </p:seq>
            <p:video>
              <p:cMediaNode vol="80000">
                <p:cTn id="17" fill="hold" display="0">
                  <p:stCondLst>
                    <p:cond delay="indefinite"/>
                  </p:stCondLst>
                </p:cTn>
                <p:tgtEl>
                  <p:spTgt spid="9"/>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97E8A-535F-D196-B0B2-0A9225FE6794}"/>
              </a:ext>
            </a:extLst>
          </p:cNvPr>
          <p:cNvSpPr>
            <a:spLocks noGrp="1"/>
          </p:cNvSpPr>
          <p:nvPr>
            <p:ph type="title"/>
          </p:nvPr>
        </p:nvSpPr>
        <p:spPr/>
        <p:txBody>
          <a:bodyPr/>
          <a:lstStyle/>
          <a:p>
            <a:r>
              <a:rPr lang="en-US" dirty="0">
                <a:latin typeface="Algerian" panose="04020705040A02060702" pitchFamily="82" charset="0"/>
              </a:rPr>
              <a:t>Works cited</a:t>
            </a:r>
          </a:p>
        </p:txBody>
      </p:sp>
      <p:sp>
        <p:nvSpPr>
          <p:cNvPr id="3" name="Content Placeholder 2">
            <a:extLst>
              <a:ext uri="{FF2B5EF4-FFF2-40B4-BE49-F238E27FC236}">
                <a16:creationId xmlns:a16="http://schemas.microsoft.com/office/drawing/2014/main" id="{01D7EA91-AF66-ED59-309C-FE65B29418B5}"/>
              </a:ext>
            </a:extLst>
          </p:cNvPr>
          <p:cNvSpPr>
            <a:spLocks noGrp="1"/>
          </p:cNvSpPr>
          <p:nvPr>
            <p:ph idx="1"/>
          </p:nvPr>
        </p:nvSpPr>
        <p:spPr>
          <a:xfrm>
            <a:off x="700635" y="1633491"/>
            <a:ext cx="10691265" cy="4328397"/>
          </a:xfrm>
        </p:spPr>
        <p:txBody>
          <a:bodyPr>
            <a:normAutofit/>
          </a:bodyPr>
          <a:lstStyle/>
          <a:p>
            <a:pPr marL="0" indent="0">
              <a:buNone/>
            </a:pPr>
            <a:r>
              <a:rPr lang="en-US" dirty="0"/>
              <a:t>Shedding light on maternal mental health in LMICs: a cornerstone of maternal and child 	health care </a:t>
            </a:r>
            <a:r>
              <a:rPr lang="en-US" u="sng" dirty="0">
                <a:hlinkClick r:id="rId2"/>
              </a:rPr>
              <a:t>https://pmc.ncbi.nlm.nih.gov/articles/PMC11557746/</a:t>
            </a:r>
            <a:r>
              <a:rPr lang="en-US" dirty="0"/>
              <a:t> . Accessed 3 March 	2026</a:t>
            </a:r>
          </a:p>
          <a:p>
            <a:pPr marL="0" indent="0">
              <a:buNone/>
            </a:pPr>
            <a:r>
              <a:rPr lang="en-US" dirty="0"/>
              <a:t>About Maternal Mental Health Disorders</a:t>
            </a:r>
            <a:r>
              <a:rPr lang="en-US" b="1" i="1" dirty="0"/>
              <a:t> </a:t>
            </a:r>
            <a:r>
              <a:rPr lang="en-US" u="sng" dirty="0">
                <a:hlinkClick r:id="rId3"/>
              </a:rPr>
              <a:t>https://policycentermmh.org/mmh-disorders/</a:t>
            </a:r>
            <a:r>
              <a:rPr lang="en-US" dirty="0"/>
              <a:t> 	Accessed 3 March 2026 </a:t>
            </a:r>
          </a:p>
          <a:p>
            <a:pPr marL="0" indent="0">
              <a:buNone/>
            </a:pPr>
            <a:r>
              <a:rPr lang="en-US" dirty="0"/>
              <a:t>Maternal Mental Health Leadership Alliance (MMHLA). "Fact Sheets: Components of Mental 	Health and Wellness for Pregnancy and Postpartum." </a:t>
            </a:r>
            <a:r>
              <a:rPr lang="en-US" i="1" dirty="0"/>
              <a:t>MMHLA</a:t>
            </a:r>
            <a:r>
              <a:rPr lang="en-US" dirty="0"/>
              <a:t>, 2025, 	</a:t>
            </a:r>
            <a:r>
              <a:rPr lang="en-US" u="sng" dirty="0">
                <a:hlinkClick r:id="rId4"/>
              </a:rPr>
              <a:t>www.mmhla.org/fact-sheets</a:t>
            </a:r>
            <a:r>
              <a:rPr lang="en-US" dirty="0"/>
              <a:t>. </a:t>
            </a:r>
          </a:p>
          <a:p>
            <a:pPr marL="0" indent="0">
              <a:buNone/>
            </a:pPr>
            <a:r>
              <a:rPr lang="en-US" dirty="0"/>
              <a:t>World Health Organization (WHO). "Guide for Integration of Perinatal Mental Health in 	Maternal and Child Health Services." </a:t>
            </a:r>
            <a:r>
              <a:rPr lang="en-US" i="1" dirty="0"/>
              <a:t>WHO Publications</a:t>
            </a:r>
            <a:r>
              <a:rPr lang="en-US" dirty="0"/>
              <a:t>, 2025, 	</a:t>
            </a:r>
            <a:r>
              <a:rPr lang="en-US" u="sng" dirty="0">
                <a:hlinkClick r:id="rId5"/>
              </a:rPr>
              <a:t>www.who.int/publications/i/item/9789240057142</a:t>
            </a:r>
            <a:r>
              <a:rPr lang="en-US" dirty="0"/>
              <a:t>.</a:t>
            </a:r>
          </a:p>
          <a:p>
            <a:endParaRPr lang="en-US" dirty="0"/>
          </a:p>
        </p:txBody>
      </p:sp>
    </p:spTree>
    <p:extLst>
      <p:ext uri="{BB962C8B-B14F-4D97-AF65-F5344CB8AC3E}">
        <p14:creationId xmlns:p14="http://schemas.microsoft.com/office/powerpoint/2010/main" val="32633908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D8415-BD08-9E5C-240F-5F78899358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07977-4614-068A-5B61-E5C06BE09354}"/>
              </a:ext>
            </a:extLst>
          </p:cNvPr>
          <p:cNvSpPr>
            <a:spLocks noGrp="1"/>
          </p:cNvSpPr>
          <p:nvPr>
            <p:ph type="title"/>
          </p:nvPr>
        </p:nvSpPr>
        <p:spPr/>
        <p:txBody>
          <a:bodyPr/>
          <a:lstStyle/>
          <a:p>
            <a:r>
              <a:rPr lang="en-US" dirty="0">
                <a:latin typeface="Algerian" panose="04020705040A02060702" pitchFamily="82" charset="0"/>
              </a:rPr>
              <a:t>Works cited</a:t>
            </a:r>
          </a:p>
        </p:txBody>
      </p:sp>
      <p:sp>
        <p:nvSpPr>
          <p:cNvPr id="3" name="Content Placeholder 2">
            <a:extLst>
              <a:ext uri="{FF2B5EF4-FFF2-40B4-BE49-F238E27FC236}">
                <a16:creationId xmlns:a16="http://schemas.microsoft.com/office/drawing/2014/main" id="{71114D14-DA16-14A0-605E-78A33B7B0933}"/>
              </a:ext>
            </a:extLst>
          </p:cNvPr>
          <p:cNvSpPr>
            <a:spLocks noGrp="1"/>
          </p:cNvSpPr>
          <p:nvPr>
            <p:ph idx="1"/>
          </p:nvPr>
        </p:nvSpPr>
        <p:spPr>
          <a:xfrm>
            <a:off x="700635" y="1633491"/>
            <a:ext cx="10691265" cy="4328397"/>
          </a:xfrm>
        </p:spPr>
        <p:txBody>
          <a:bodyPr>
            <a:normAutofit lnSpcReduction="10000"/>
          </a:bodyPr>
          <a:lstStyle/>
          <a:p>
            <a:pPr marL="0" indent="0">
              <a:buNone/>
            </a:pPr>
            <a:r>
              <a:rPr lang="en-US" dirty="0"/>
              <a:t>Beck CT. Postpartum depression: it isn't just the blues. Am J Nurs. 2006 May;106(5):40-50; 	quiz 50-1. </a:t>
            </a:r>
            <a:r>
              <a:rPr lang="en-US" dirty="0" err="1"/>
              <a:t>doi</a:t>
            </a:r>
            <a:r>
              <a:rPr lang="en-US" dirty="0"/>
              <a:t>: 10.1097/00000446-200605000-00020. PMID: 16639243. 	</a:t>
            </a:r>
            <a:r>
              <a:rPr lang="en-US" dirty="0">
                <a:hlinkClick r:id="rId2"/>
              </a:rPr>
              <a:t>https://pubmed.ncbi.nlm.nih.gov/16639243/</a:t>
            </a:r>
            <a:r>
              <a:rPr lang="en-US" dirty="0"/>
              <a:t> </a:t>
            </a:r>
          </a:p>
          <a:p>
            <a:pPr marL="0" indent="0">
              <a:buNone/>
            </a:pPr>
            <a:r>
              <a:rPr lang="en-US" dirty="0"/>
              <a:t>Niall </a:t>
            </a:r>
            <a:r>
              <a:rPr lang="en-US" dirty="0" err="1"/>
              <a:t>Mccarthy</a:t>
            </a:r>
            <a:r>
              <a:rPr lang="en-US" dirty="0"/>
              <a:t>, [Infographic] </a:t>
            </a:r>
            <a:r>
              <a:rPr lang="en-US" dirty="0">
                <a:hlinkClick r:id="rId3"/>
              </a:rPr>
              <a:t>https://www.forbes.com/sites/niallmccarthy/2021/05/31</a:t>
            </a:r>
            <a:r>
              <a:rPr lang="en-US">
                <a:hlinkClick r:id="rId3"/>
              </a:rPr>
              <a:t>/the-us-remains-light-years-behind-the-rest-of-the-world-in-maternity-leave-infographic</a:t>
            </a:r>
            <a:r>
              <a:rPr lang="en-US" dirty="0">
                <a:hlinkClick r:id="rId3"/>
              </a:rPr>
              <a:t>/</a:t>
            </a:r>
            <a:r>
              <a:rPr lang="en-US" dirty="0"/>
              <a:t>  </a:t>
            </a:r>
          </a:p>
          <a:p>
            <a:pPr marL="0" indent="0">
              <a:buNone/>
            </a:pPr>
            <a:r>
              <a:rPr lang="en-US" dirty="0"/>
              <a:t>[Infographic] </a:t>
            </a:r>
            <a:r>
              <a:rPr lang="en-US" dirty="0">
                <a:hlinkClick r:id="rId4"/>
              </a:rPr>
              <a:t>https://link.springer.com/article/10.1007/s00737-023-01330-3</a:t>
            </a:r>
            <a:r>
              <a:rPr lang="en-US" dirty="0"/>
              <a:t> </a:t>
            </a:r>
          </a:p>
          <a:p>
            <a:pPr marL="0" indent="0">
              <a:buNone/>
            </a:pPr>
            <a:r>
              <a:rPr lang="en-US" dirty="0"/>
              <a:t>AI Prompts: Slide 1: Generate an image that depicts a title of improving maternal post partum 	depression</a:t>
            </a:r>
          </a:p>
          <a:p>
            <a:pPr marL="0" indent="0">
              <a:buNone/>
            </a:pPr>
            <a:r>
              <a:rPr lang="en-US" dirty="0"/>
              <a:t>	Slide 4: Generate an image comparing PPD to baby blues </a:t>
            </a:r>
          </a:p>
          <a:p>
            <a:pPr marL="0" indent="0">
              <a:buNone/>
            </a:pPr>
            <a:r>
              <a:rPr lang="en-US" dirty="0"/>
              <a:t>	Slide 20: Generate an image of a new mother going to work with her baby or working 	with her baby while looking very distressed. </a:t>
            </a:r>
          </a:p>
          <a:p>
            <a:endParaRPr lang="en-US" dirty="0"/>
          </a:p>
          <a:p>
            <a:endParaRPr lang="en-US" dirty="0"/>
          </a:p>
        </p:txBody>
      </p:sp>
    </p:spTree>
    <p:extLst>
      <p:ext uri="{BB962C8B-B14F-4D97-AF65-F5344CB8AC3E}">
        <p14:creationId xmlns:p14="http://schemas.microsoft.com/office/powerpoint/2010/main" val="4293353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88693C-19C7-B847-31C1-7EF6BEC225BD}"/>
              </a:ext>
            </a:extLst>
          </p:cNvPr>
          <p:cNvSpPr>
            <a:spLocks noGrp="1"/>
          </p:cNvSpPr>
          <p:nvPr>
            <p:ph type="title"/>
          </p:nvPr>
        </p:nvSpPr>
        <p:spPr>
          <a:xfrm>
            <a:off x="5248656" y="914400"/>
            <a:ext cx="6236208" cy="1307592"/>
          </a:xfrm>
        </p:spPr>
        <p:txBody>
          <a:bodyPr>
            <a:normAutofit/>
          </a:bodyPr>
          <a:lstStyle/>
          <a:p>
            <a:pPr>
              <a:lnSpc>
                <a:spcPct val="90000"/>
              </a:lnSpc>
            </a:pPr>
            <a:r>
              <a:rPr lang="en-US" dirty="0">
                <a:latin typeface="Algerian" panose="04020705040A02060702" pitchFamily="82" charset="0"/>
              </a:rPr>
              <a:t>Why this problem matters</a:t>
            </a:r>
          </a:p>
        </p:txBody>
      </p:sp>
      <p:pic>
        <p:nvPicPr>
          <p:cNvPr id="5" name="Picture 4">
            <a:extLst>
              <a:ext uri="{FF2B5EF4-FFF2-40B4-BE49-F238E27FC236}">
                <a16:creationId xmlns:a16="http://schemas.microsoft.com/office/drawing/2014/main" id="{1A0688F6-A4F9-D8DE-4CE8-3CD9B09B2103}"/>
              </a:ext>
            </a:extLst>
          </p:cNvPr>
          <p:cNvPicPr>
            <a:picLocks noChangeAspect="1"/>
          </p:cNvPicPr>
          <p:nvPr/>
        </p:nvPicPr>
        <p:blipFill>
          <a:blip r:embed="rId2"/>
          <a:srcRect l="33510" r="28240"/>
          <a:stretch>
            <a:fillRect/>
          </a:stretch>
        </p:blipFill>
        <p:spPr>
          <a:xfrm>
            <a:off x="20" y="-1"/>
            <a:ext cx="4663420" cy="6858001"/>
          </a:xfrm>
          <a:prstGeom prst="rect">
            <a:avLst/>
          </a:prstGeom>
        </p:spPr>
      </p:pic>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46871"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57793DF-9E2B-0B79-DF4B-B5274FA0B571}"/>
              </a:ext>
            </a:extLst>
          </p:cNvPr>
          <p:cNvSpPr>
            <a:spLocks noGrp="1"/>
          </p:cNvSpPr>
          <p:nvPr>
            <p:ph idx="1"/>
          </p:nvPr>
        </p:nvSpPr>
        <p:spPr>
          <a:xfrm>
            <a:off x="5248656" y="2221992"/>
            <a:ext cx="6236208" cy="2913679"/>
          </a:xfrm>
        </p:spPr>
        <p:txBody>
          <a:bodyPr>
            <a:normAutofit/>
          </a:bodyPr>
          <a:lstStyle/>
          <a:p>
            <a:pPr marL="0" indent="0">
              <a:buNone/>
            </a:pPr>
            <a:r>
              <a:rPr lang="en-US" sz="2400" dirty="0"/>
              <a:t>Maternal mental health is essential to a family’s well‑being, yet it is often overlooked after childbirth. When a mother’s mental health is neglected, it affects her safety, the baby’s development, and the long‑term stability of the society.</a:t>
            </a:r>
          </a:p>
        </p:txBody>
      </p:sp>
    </p:spTree>
    <p:extLst>
      <p:ext uri="{BB962C8B-B14F-4D97-AF65-F5344CB8AC3E}">
        <p14:creationId xmlns:p14="http://schemas.microsoft.com/office/powerpoint/2010/main" val="68553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BDD0-250C-C2CD-69A2-6F29A4745C8E}"/>
              </a:ext>
            </a:extLst>
          </p:cNvPr>
          <p:cNvSpPr>
            <a:spLocks noGrp="1"/>
          </p:cNvSpPr>
          <p:nvPr>
            <p:ph type="title"/>
          </p:nvPr>
        </p:nvSpPr>
        <p:spPr/>
        <p:txBody>
          <a:bodyPr>
            <a:normAutofit fontScale="90000"/>
          </a:bodyPr>
          <a:lstStyle/>
          <a:p>
            <a:r>
              <a:rPr lang="en-US" dirty="0">
                <a:latin typeface="Algerian" panose="04020705040A02060702" pitchFamily="82" charset="0"/>
              </a:rPr>
              <a:t>UNDERSTANDING THE SHIFT: BABY BLUES vs. POSTPARTUM DEPRESSION </a:t>
            </a:r>
          </a:p>
        </p:txBody>
      </p:sp>
      <p:pic>
        <p:nvPicPr>
          <p:cNvPr id="5" name="Content Placeholder 4">
            <a:extLst>
              <a:ext uri="{FF2B5EF4-FFF2-40B4-BE49-F238E27FC236}">
                <a16:creationId xmlns:a16="http://schemas.microsoft.com/office/drawing/2014/main" id="{9858B72B-9C7D-9E97-3034-A00776ACD2F0}"/>
              </a:ext>
            </a:extLst>
          </p:cNvPr>
          <p:cNvPicPr>
            <a:picLocks noGrp="1" noChangeAspect="1"/>
          </p:cNvPicPr>
          <p:nvPr>
            <p:ph idx="1"/>
          </p:nvPr>
        </p:nvPicPr>
        <p:blipFill>
          <a:blip r:embed="rId2"/>
          <a:stretch>
            <a:fillRect/>
          </a:stretch>
        </p:blipFill>
        <p:spPr>
          <a:xfrm>
            <a:off x="5052060" y="2222500"/>
            <a:ext cx="6339840" cy="3740150"/>
          </a:xfrm>
          <a:prstGeom prst="rect">
            <a:avLst/>
          </a:prstGeom>
        </p:spPr>
      </p:pic>
      <p:sp>
        <p:nvSpPr>
          <p:cNvPr id="6" name="TextBox 5">
            <a:extLst>
              <a:ext uri="{FF2B5EF4-FFF2-40B4-BE49-F238E27FC236}">
                <a16:creationId xmlns:a16="http://schemas.microsoft.com/office/drawing/2014/main" id="{F8971D34-F390-784D-97BE-8F0C5777AA5F}"/>
              </a:ext>
            </a:extLst>
          </p:cNvPr>
          <p:cNvSpPr txBox="1"/>
          <p:nvPr/>
        </p:nvSpPr>
        <p:spPr>
          <a:xfrm>
            <a:off x="800100" y="2353637"/>
            <a:ext cx="3943350" cy="2862322"/>
          </a:xfrm>
          <a:prstGeom prst="rect">
            <a:avLst/>
          </a:prstGeom>
          <a:noFill/>
        </p:spPr>
        <p:txBody>
          <a:bodyPr wrap="square" rtlCol="0">
            <a:spAutoFit/>
          </a:bodyPr>
          <a:lstStyle/>
          <a:p>
            <a:r>
              <a:rPr lang="en-US" sz="2000" dirty="0"/>
              <a:t>Baby blues are a normal part of the postpartum experience and usually resolve on their own without medical intervention. </a:t>
            </a:r>
          </a:p>
          <a:p>
            <a:endParaRPr lang="en-US" sz="2000" dirty="0"/>
          </a:p>
          <a:p>
            <a:r>
              <a:rPr lang="en-US" sz="2000" dirty="0"/>
              <a:t>Conversely, PPD is a prolonged condition that often requires support and professional treatment.</a:t>
            </a:r>
          </a:p>
        </p:txBody>
      </p:sp>
    </p:spTree>
    <p:extLst>
      <p:ext uri="{BB962C8B-B14F-4D97-AF65-F5344CB8AC3E}">
        <p14:creationId xmlns:p14="http://schemas.microsoft.com/office/powerpoint/2010/main" val="1725241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AE72860-0294-357D-B08A-C18165CB7391}"/>
              </a:ext>
            </a:extLst>
          </p:cNvPr>
          <p:cNvSpPr>
            <a:spLocks noGrp="1"/>
          </p:cNvSpPr>
          <p:nvPr>
            <p:ph type="title"/>
          </p:nvPr>
        </p:nvSpPr>
        <p:spPr>
          <a:xfrm>
            <a:off x="5248656" y="914400"/>
            <a:ext cx="6236208" cy="976544"/>
          </a:xfrm>
        </p:spPr>
        <p:txBody>
          <a:bodyPr vert="horz" lIns="91440" tIns="45720" rIns="91440" bIns="45720" rtlCol="0" anchor="t">
            <a:normAutofit/>
          </a:bodyPr>
          <a:lstStyle/>
          <a:p>
            <a:r>
              <a:rPr lang="en-US" dirty="0">
                <a:latin typeface="Algerian" panose="04020705040A02060702" pitchFamily="82" charset="0"/>
              </a:rPr>
              <a:t>WHO IS AFFECTED</a:t>
            </a:r>
          </a:p>
        </p:txBody>
      </p:sp>
      <p:pic>
        <p:nvPicPr>
          <p:cNvPr id="5" name="Picture 4" descr="Yellow question mark">
            <a:extLst>
              <a:ext uri="{FF2B5EF4-FFF2-40B4-BE49-F238E27FC236}">
                <a16:creationId xmlns:a16="http://schemas.microsoft.com/office/drawing/2014/main" id="{C2FC5D2F-587D-86C4-FC32-48D201E9C659}"/>
              </a:ext>
            </a:extLst>
          </p:cNvPr>
          <p:cNvPicPr>
            <a:picLocks noChangeAspect="1"/>
          </p:cNvPicPr>
          <p:nvPr/>
        </p:nvPicPr>
        <p:blipFill>
          <a:blip r:embed="rId2"/>
          <a:srcRect l="47075" r="12126"/>
          <a:stretch>
            <a:fillRect/>
          </a:stretch>
        </p:blipFill>
        <p:spPr>
          <a:xfrm>
            <a:off x="20" y="-1"/>
            <a:ext cx="4663420" cy="6858001"/>
          </a:xfrm>
          <a:prstGeom prst="rect">
            <a:avLst/>
          </a:prstGeom>
        </p:spPr>
      </p:pic>
      <p:cxnSp>
        <p:nvCxnSpPr>
          <p:cNvPr id="56" name="Straight Connector 55">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46871"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8" name="TextBox 5">
            <a:extLst>
              <a:ext uri="{FF2B5EF4-FFF2-40B4-BE49-F238E27FC236}">
                <a16:creationId xmlns:a16="http://schemas.microsoft.com/office/drawing/2014/main" id="{72D12919-8C29-017B-4887-F5FD54FE4D1D}"/>
              </a:ext>
            </a:extLst>
          </p:cNvPr>
          <p:cNvGraphicFramePr/>
          <p:nvPr>
            <p:extLst>
              <p:ext uri="{D42A27DB-BD31-4B8C-83A1-F6EECF244321}">
                <p14:modId xmlns:p14="http://schemas.microsoft.com/office/powerpoint/2010/main" val="2772885471"/>
              </p:ext>
            </p:extLst>
          </p:nvPr>
        </p:nvGraphicFramePr>
        <p:xfrm>
          <a:off x="5248656" y="1753644"/>
          <a:ext cx="6236208" cy="48350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Content Placeholder 7">
            <a:extLst>
              <a:ext uri="{FF2B5EF4-FFF2-40B4-BE49-F238E27FC236}">
                <a16:creationId xmlns:a16="http://schemas.microsoft.com/office/drawing/2014/main" id="{A4A06BD3-30D6-7947-250F-F4E593E9422F}"/>
              </a:ext>
            </a:extLst>
          </p:cNvPr>
          <p:cNvPicPr>
            <a:picLocks noChangeAspect="1"/>
          </p:cNvPicPr>
          <p:nvPr/>
        </p:nvPicPr>
        <p:blipFill>
          <a:blip r:embed="rId8">
            <a:extLst>
              <a:ext uri="{28A0092B-C50C-407E-A947-70E740481C1C}">
                <a14:useLocalDpi xmlns:a14="http://schemas.microsoft.com/office/drawing/2010/main" val="0"/>
              </a:ext>
            </a:extLst>
          </a:blip>
          <a:srcRect b="3523"/>
          <a:stretch>
            <a:fillRect/>
          </a:stretch>
        </p:blipFill>
        <p:spPr>
          <a:xfrm>
            <a:off x="20" y="10"/>
            <a:ext cx="4994890" cy="6857990"/>
          </a:xfrm>
          <a:prstGeom prst="rect">
            <a:avLst/>
          </a:prstGeom>
        </p:spPr>
      </p:pic>
    </p:spTree>
    <p:extLst>
      <p:ext uri="{BB962C8B-B14F-4D97-AF65-F5344CB8AC3E}">
        <p14:creationId xmlns:p14="http://schemas.microsoft.com/office/powerpoint/2010/main" val="73959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660EB578-C970-4186-B93C-45851BBC6E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D8E4F5-9B7E-FD59-D015-1BBF21B5EFD4}"/>
              </a:ext>
            </a:extLst>
          </p:cNvPr>
          <p:cNvSpPr>
            <a:spLocks noGrp="1"/>
          </p:cNvSpPr>
          <p:nvPr>
            <p:ph type="title"/>
          </p:nvPr>
        </p:nvSpPr>
        <p:spPr>
          <a:xfrm>
            <a:off x="4866968" y="914400"/>
            <a:ext cx="6627924" cy="1307592"/>
          </a:xfrm>
        </p:spPr>
        <p:txBody>
          <a:bodyPr vert="horz" lIns="91440" tIns="45720" rIns="91440" bIns="45720" rtlCol="0" anchor="t">
            <a:normAutofit/>
          </a:bodyPr>
          <a:lstStyle/>
          <a:p>
            <a:r>
              <a:rPr lang="en-US" sz="4000" dirty="0">
                <a:latin typeface="Algerian" panose="04020705040A02060702" pitchFamily="82" charset="0"/>
              </a:rPr>
              <a:t>Key Statistic</a:t>
            </a:r>
          </a:p>
        </p:txBody>
      </p:sp>
      <p:pic>
        <p:nvPicPr>
          <p:cNvPr id="6" name="Picture 5" descr="Graph on document with pen">
            <a:extLst>
              <a:ext uri="{FF2B5EF4-FFF2-40B4-BE49-F238E27FC236}">
                <a16:creationId xmlns:a16="http://schemas.microsoft.com/office/drawing/2014/main" id="{9DA0FB38-A157-BEBC-892D-F0DA8541148A}"/>
              </a:ext>
            </a:extLst>
          </p:cNvPr>
          <p:cNvPicPr>
            <a:picLocks noChangeAspect="1"/>
          </p:cNvPicPr>
          <p:nvPr/>
        </p:nvPicPr>
        <p:blipFill>
          <a:blip r:embed="rId4"/>
          <a:srcRect l="36443" r="22724" b="2"/>
          <a:stretch>
            <a:fillRect/>
          </a:stretch>
        </p:blipFill>
        <p:spPr>
          <a:xfrm>
            <a:off x="20" y="-17929"/>
            <a:ext cx="4206220" cy="6875929"/>
          </a:xfrm>
          <a:prstGeom prst="rect">
            <a:avLst/>
          </a:prstGeom>
        </p:spPr>
      </p:pic>
      <p:cxnSp>
        <p:nvCxnSpPr>
          <p:cNvPr id="16" name="Straight Connector 15">
            <a:extLst>
              <a:ext uri="{FF2B5EF4-FFF2-40B4-BE49-F238E27FC236}">
                <a16:creationId xmlns:a16="http://schemas.microsoft.com/office/drawing/2014/main" id="{CDF57B02-07BB-407B-BB36-06D9C64A673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722376"/>
            <a:ext cx="6476356"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5E6222A-F10A-5825-F81F-D78B016BF748}"/>
              </a:ext>
            </a:extLst>
          </p:cNvPr>
          <p:cNvSpPr>
            <a:spLocks noGrp="1"/>
          </p:cNvSpPr>
          <p:nvPr>
            <p:ph type="body" sz="half" idx="2"/>
          </p:nvPr>
        </p:nvSpPr>
        <p:spPr>
          <a:xfrm>
            <a:off x="4763976" y="1763080"/>
            <a:ext cx="6627924" cy="2209591"/>
          </a:xfrm>
        </p:spPr>
        <p:txBody>
          <a:bodyPr vert="horz" lIns="91440" tIns="45720" rIns="91440" bIns="45720" rtlCol="0">
            <a:normAutofit fontScale="92500" lnSpcReduction="10000"/>
          </a:bodyPr>
          <a:lstStyle/>
          <a:p>
            <a:r>
              <a:rPr lang="en-US" sz="2600" dirty="0"/>
              <a:t>The baby blues affect up to 80% of mothers, while about 20% experience clinical depression during or after pregnancy. </a:t>
            </a:r>
          </a:p>
          <a:p>
            <a:r>
              <a:rPr lang="en-US" sz="2600" dirty="0"/>
              <a:t>PPD often begins before birth, and roughly up to 1 in 5 women develop PPD.</a:t>
            </a:r>
          </a:p>
          <a:p>
            <a:pPr indent="-228600">
              <a:buFont typeface="Arial" panose="020B0604020202020204" pitchFamily="34" charset="0"/>
              <a:buChar char="•"/>
            </a:pPr>
            <a:endParaRPr lang="en-US" dirty="0"/>
          </a:p>
          <a:p>
            <a:endParaRPr lang="en-US" dirty="0"/>
          </a:p>
        </p:txBody>
      </p:sp>
      <p:cxnSp>
        <p:nvCxnSpPr>
          <p:cNvPr id="18" name="Straight Connector 17">
            <a:extLst>
              <a:ext uri="{FF2B5EF4-FFF2-40B4-BE49-F238E27FC236}">
                <a16:creationId xmlns:a16="http://schemas.microsoft.com/office/drawing/2014/main" id="{C6855964-C920-48EB-8804-74291211C8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7665" y="6144768"/>
            <a:ext cx="647635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Key Statistic">
            <a:hlinkClick r:id="" action="ppaction://media"/>
            <a:extLst>
              <a:ext uri="{FF2B5EF4-FFF2-40B4-BE49-F238E27FC236}">
                <a16:creationId xmlns:a16="http://schemas.microsoft.com/office/drawing/2014/main" id="{10543C48-AB0B-85E3-146F-917CD26167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13948" y="3974661"/>
            <a:ext cx="1366982" cy="1047442"/>
          </a:xfrm>
          <a:prstGeom prst="rect">
            <a:avLst/>
          </a:prstGeom>
        </p:spPr>
      </p:pic>
      <p:sp>
        <p:nvSpPr>
          <p:cNvPr id="5" name="TextBox 4">
            <a:extLst>
              <a:ext uri="{FF2B5EF4-FFF2-40B4-BE49-F238E27FC236}">
                <a16:creationId xmlns:a16="http://schemas.microsoft.com/office/drawing/2014/main" id="{018F60AE-D782-4755-438D-ED599606E489}"/>
              </a:ext>
            </a:extLst>
          </p:cNvPr>
          <p:cNvSpPr txBox="1"/>
          <p:nvPr/>
        </p:nvSpPr>
        <p:spPr>
          <a:xfrm>
            <a:off x="6358197" y="5297269"/>
            <a:ext cx="2881745" cy="646331"/>
          </a:xfrm>
          <a:prstGeom prst="rect">
            <a:avLst/>
          </a:prstGeom>
          <a:noFill/>
        </p:spPr>
        <p:txBody>
          <a:bodyPr wrap="square" rtlCol="0">
            <a:spAutoFit/>
          </a:bodyPr>
          <a:lstStyle/>
          <a:p>
            <a:r>
              <a:rPr lang="en-US" dirty="0"/>
              <a:t>Press play to play audio</a:t>
            </a:r>
          </a:p>
          <a:p>
            <a:endParaRPr lang="en-US" dirty="0"/>
          </a:p>
        </p:txBody>
      </p:sp>
    </p:spTree>
    <p:extLst>
      <p:ext uri="{BB962C8B-B14F-4D97-AF65-F5344CB8AC3E}">
        <p14:creationId xmlns:p14="http://schemas.microsoft.com/office/powerpoint/2010/main" val="15504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75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5" name="Straight Connector 24">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9" name="Rectangle 28">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descr="Neuron system in 3D rendering">
            <a:extLst>
              <a:ext uri="{FF2B5EF4-FFF2-40B4-BE49-F238E27FC236}">
                <a16:creationId xmlns:a16="http://schemas.microsoft.com/office/drawing/2014/main" id="{17B541DB-79B4-D190-A2EF-BE50625419E0}"/>
              </a:ext>
            </a:extLst>
          </p:cNvPr>
          <p:cNvPicPr>
            <a:picLocks noChangeAspect="1"/>
          </p:cNvPicPr>
          <p:nvPr/>
        </p:nvPicPr>
        <p:blipFill>
          <a:blip r:embed="rId2"/>
          <a:srcRect t="11702" b="5272"/>
          <a:stretch>
            <a:fillRect/>
          </a:stretch>
        </p:blipFill>
        <p:spPr>
          <a:xfrm>
            <a:off x="20" y="10"/>
            <a:ext cx="12191980" cy="6857990"/>
          </a:xfrm>
          <a:prstGeom prst="rect">
            <a:avLst/>
          </a:prstGeom>
        </p:spPr>
      </p:pic>
      <p:sp>
        <p:nvSpPr>
          <p:cNvPr id="31" name="Rectangle 30">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B716C27-907E-EEA4-D14D-253D76F6BE1D}"/>
              </a:ext>
            </a:extLst>
          </p:cNvPr>
          <p:cNvSpPr>
            <a:spLocks noGrp="1"/>
          </p:cNvSpPr>
          <p:nvPr>
            <p:ph type="title"/>
          </p:nvPr>
        </p:nvSpPr>
        <p:spPr>
          <a:xfrm>
            <a:off x="704088" y="871758"/>
            <a:ext cx="5856510" cy="3913299"/>
          </a:xfrm>
        </p:spPr>
        <p:txBody>
          <a:bodyPr vert="horz" lIns="91440" tIns="45720" rIns="91440" bIns="45720" rtlCol="0" anchor="t">
            <a:normAutofit/>
          </a:bodyPr>
          <a:lstStyle/>
          <a:p>
            <a:pPr>
              <a:lnSpc>
                <a:spcPct val="90000"/>
              </a:lnSpc>
            </a:pPr>
            <a:r>
              <a:rPr lang="en-US" sz="4400" dirty="0">
                <a:solidFill>
                  <a:srgbClr val="FFFFFF"/>
                </a:solidFill>
                <a:latin typeface="Algerian" panose="04020705040A02060702" pitchFamily="82" charset="0"/>
              </a:rPr>
              <a:t>Root CAUSES of PPD</a:t>
            </a:r>
            <a:br>
              <a:rPr lang="en-US" sz="4400" dirty="0">
                <a:solidFill>
                  <a:srgbClr val="FFFFFF"/>
                </a:solidFill>
                <a:latin typeface="Algerian" panose="04020705040A02060702" pitchFamily="82" charset="0"/>
              </a:rPr>
            </a:br>
            <a:br>
              <a:rPr lang="en-US" sz="2600" dirty="0">
                <a:solidFill>
                  <a:srgbClr val="FFFFFF"/>
                </a:solidFill>
              </a:rPr>
            </a:br>
            <a:r>
              <a:rPr lang="en-US" sz="2600" dirty="0">
                <a:solidFill>
                  <a:srgbClr val="FFFFFF"/>
                </a:solidFill>
              </a:rPr>
              <a:t>- </a:t>
            </a:r>
            <a:r>
              <a:rPr lang="en-US" sz="2600" cap="none" dirty="0">
                <a:solidFill>
                  <a:srgbClr val="FFFFFF"/>
                </a:solidFill>
                <a:latin typeface="Amasis MT Pro Medium" panose="02040604050005020304" pitchFamily="18" charset="0"/>
              </a:rPr>
              <a:t>Little to no help after birth</a:t>
            </a:r>
            <a:br>
              <a:rPr lang="en-US" sz="2600" cap="none" dirty="0">
                <a:solidFill>
                  <a:srgbClr val="FFFFFF"/>
                </a:solidFill>
                <a:latin typeface="Amasis MT Pro Medium" panose="02040604050005020304" pitchFamily="18" charset="0"/>
              </a:rPr>
            </a:br>
            <a:br>
              <a:rPr lang="en-US" sz="2600" cap="none" dirty="0">
                <a:solidFill>
                  <a:srgbClr val="FFFFFF"/>
                </a:solidFill>
                <a:latin typeface="Amasis MT Pro Medium" panose="02040604050005020304" pitchFamily="18" charset="0"/>
              </a:rPr>
            </a:br>
            <a:r>
              <a:rPr lang="en-US" sz="2600" cap="none" dirty="0">
                <a:solidFill>
                  <a:srgbClr val="FFFFFF"/>
                </a:solidFill>
                <a:latin typeface="Amasis MT Pro Medium" panose="02040604050005020304" pitchFamily="18" charset="0"/>
              </a:rPr>
              <a:t>- Poor postpartum conditions like sleep deprivation</a:t>
            </a:r>
            <a:br>
              <a:rPr lang="en-US" sz="2600" cap="none" dirty="0">
                <a:solidFill>
                  <a:srgbClr val="FFFFFF"/>
                </a:solidFill>
                <a:latin typeface="Amasis MT Pro Medium" panose="02040604050005020304" pitchFamily="18" charset="0"/>
              </a:rPr>
            </a:br>
            <a:br>
              <a:rPr lang="en-US" sz="2600" cap="none" dirty="0">
                <a:solidFill>
                  <a:srgbClr val="FFFFFF"/>
                </a:solidFill>
                <a:latin typeface="Amasis MT Pro Medium" panose="02040604050005020304" pitchFamily="18" charset="0"/>
              </a:rPr>
            </a:br>
            <a:r>
              <a:rPr lang="en-US" sz="2600" cap="none" dirty="0">
                <a:solidFill>
                  <a:srgbClr val="FFFFFF"/>
                </a:solidFill>
                <a:latin typeface="Amasis MT Pro Medium" panose="02040604050005020304" pitchFamily="18" charset="0"/>
              </a:rPr>
              <a:t>- Hormonal shifts</a:t>
            </a:r>
            <a:br>
              <a:rPr lang="en-US" sz="2600" cap="none" dirty="0">
                <a:solidFill>
                  <a:srgbClr val="FFFFFF"/>
                </a:solidFill>
                <a:latin typeface="Amasis MT Pro Medium" panose="02040604050005020304" pitchFamily="18" charset="0"/>
              </a:rPr>
            </a:br>
            <a:br>
              <a:rPr lang="en-US" sz="2600" cap="none" dirty="0">
                <a:solidFill>
                  <a:srgbClr val="FFFFFF"/>
                </a:solidFill>
                <a:latin typeface="Amasis MT Pro Medium" panose="02040604050005020304" pitchFamily="18" charset="0"/>
              </a:rPr>
            </a:br>
            <a:r>
              <a:rPr lang="en-US" sz="2600" cap="none" dirty="0">
                <a:solidFill>
                  <a:srgbClr val="FFFFFF"/>
                </a:solidFill>
                <a:latin typeface="Amasis MT Pro Medium" panose="02040604050005020304" pitchFamily="18" charset="0"/>
              </a:rPr>
              <a:t>- Financial or relationship stress</a:t>
            </a:r>
            <a:endParaRPr lang="en-US" sz="2600" dirty="0">
              <a:solidFill>
                <a:srgbClr val="FFFFFF"/>
              </a:solidFill>
              <a:latin typeface="Amasis MT Pro Medium" panose="02040604050005020304" pitchFamily="18" charset="0"/>
            </a:endParaRPr>
          </a:p>
        </p:txBody>
      </p:sp>
      <p:cxnSp>
        <p:nvCxnSpPr>
          <p:cNvPr id="33" name="Straight Connector 32">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365306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8B2C62-7648-4430-90D5-AE0F252AF1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CC83587-F283-5AC3-4C2E-4B583327C93E}"/>
              </a:ext>
            </a:extLst>
          </p:cNvPr>
          <p:cNvSpPr>
            <a:spLocks noGrp="1"/>
          </p:cNvSpPr>
          <p:nvPr>
            <p:ph type="title"/>
          </p:nvPr>
        </p:nvSpPr>
        <p:spPr>
          <a:xfrm>
            <a:off x="704088" y="914400"/>
            <a:ext cx="2896362" cy="4404064"/>
          </a:xfrm>
        </p:spPr>
        <p:txBody>
          <a:bodyPr>
            <a:normAutofit/>
          </a:bodyPr>
          <a:lstStyle/>
          <a:p>
            <a:r>
              <a:rPr lang="en-US" dirty="0">
                <a:latin typeface="Algerian" panose="04020705040A02060702" pitchFamily="82" charset="0"/>
              </a:rPr>
              <a:t>WHAT PEOPLE COMMONLY ASSUME</a:t>
            </a:r>
          </a:p>
        </p:txBody>
      </p:sp>
      <p:cxnSp>
        <p:nvCxnSpPr>
          <p:cNvPr id="11" name="Straight Connector 10">
            <a:extLst>
              <a:ext uri="{FF2B5EF4-FFF2-40B4-BE49-F238E27FC236}">
                <a16:creationId xmlns:a16="http://schemas.microsoft.com/office/drawing/2014/main" id="{B75B4F83-6FDB-4998-8E11-31CE6E7040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0794B99-5B9D-4B94-9505-1EDED76CD6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12004E01-D837-0645-49C7-09FFF32D4EA3}"/>
              </a:ext>
            </a:extLst>
          </p:cNvPr>
          <p:cNvGraphicFramePr>
            <a:graphicFrameLocks noGrp="1"/>
          </p:cNvGraphicFramePr>
          <p:nvPr>
            <p:ph idx="1"/>
            <p:extLst>
              <p:ext uri="{D42A27DB-BD31-4B8C-83A1-F6EECF244321}">
                <p14:modId xmlns:p14="http://schemas.microsoft.com/office/powerpoint/2010/main" val="4219278257"/>
              </p:ext>
            </p:extLst>
          </p:nvPr>
        </p:nvGraphicFramePr>
        <p:xfrm>
          <a:off x="3744086" y="34636"/>
          <a:ext cx="7743826" cy="4724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Common Assumptions">
            <a:hlinkClick r:id="" action="ppaction://media"/>
            <a:extLst>
              <a:ext uri="{FF2B5EF4-FFF2-40B4-BE49-F238E27FC236}">
                <a16:creationId xmlns:a16="http://schemas.microsoft.com/office/drawing/2014/main" id="{1EF8C0FA-C5F2-56EF-0CE9-92704ACB62B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79943" y="3879273"/>
            <a:ext cx="1405947" cy="1136067"/>
          </a:xfrm>
          <a:prstGeom prst="rect">
            <a:avLst/>
          </a:prstGeom>
        </p:spPr>
      </p:pic>
      <p:sp>
        <p:nvSpPr>
          <p:cNvPr id="7" name="TextBox 6">
            <a:extLst>
              <a:ext uri="{FF2B5EF4-FFF2-40B4-BE49-F238E27FC236}">
                <a16:creationId xmlns:a16="http://schemas.microsoft.com/office/drawing/2014/main" id="{F2C3DC0C-F9A1-7AA0-D3C1-873EA72F5405}"/>
              </a:ext>
            </a:extLst>
          </p:cNvPr>
          <p:cNvSpPr txBox="1"/>
          <p:nvPr/>
        </p:nvSpPr>
        <p:spPr>
          <a:xfrm>
            <a:off x="5153891" y="5318464"/>
            <a:ext cx="3075709" cy="646331"/>
          </a:xfrm>
          <a:prstGeom prst="rect">
            <a:avLst/>
          </a:prstGeom>
          <a:noFill/>
        </p:spPr>
        <p:txBody>
          <a:bodyPr wrap="square" rtlCol="0">
            <a:spAutoFit/>
          </a:bodyPr>
          <a:lstStyle/>
          <a:p>
            <a:r>
              <a:rPr lang="en-US" dirty="0"/>
              <a:t>Press play to play audio</a:t>
            </a:r>
          </a:p>
          <a:p>
            <a:endParaRPr lang="en-US" dirty="0"/>
          </a:p>
        </p:txBody>
      </p:sp>
    </p:spTree>
    <p:extLst>
      <p:ext uri="{BB962C8B-B14F-4D97-AF65-F5344CB8AC3E}">
        <p14:creationId xmlns:p14="http://schemas.microsoft.com/office/powerpoint/2010/main" val="1055460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91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13" name="Rectangle 12">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Wood human figure">
            <a:extLst>
              <a:ext uri="{FF2B5EF4-FFF2-40B4-BE49-F238E27FC236}">
                <a16:creationId xmlns:a16="http://schemas.microsoft.com/office/drawing/2014/main" id="{CD24753D-F07E-92E1-5989-40D91C628831}"/>
              </a:ext>
            </a:extLst>
          </p:cNvPr>
          <p:cNvPicPr>
            <a:picLocks noChangeAspect="1"/>
          </p:cNvPicPr>
          <p:nvPr/>
        </p:nvPicPr>
        <p:blipFill>
          <a:blip r:embed="rId5"/>
          <a:srcRect b="15730"/>
          <a:stretch>
            <a:fillRect/>
          </a:stretch>
        </p:blipFill>
        <p:spPr>
          <a:xfrm>
            <a:off x="20" y="7160"/>
            <a:ext cx="12191980" cy="6857990"/>
          </a:xfrm>
          <a:prstGeom prst="rect">
            <a:avLst/>
          </a:prstGeom>
        </p:spPr>
      </p:pic>
      <p:sp>
        <p:nvSpPr>
          <p:cNvPr id="15" name="Rectangle 14">
            <a:extLst>
              <a:ext uri="{FF2B5EF4-FFF2-40B4-BE49-F238E27FC236}">
                <a16:creationId xmlns:a16="http://schemas.microsoft.com/office/drawing/2014/main" id="{6BB6B482-ACCA-4938-8AEA-49D525C172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6905" y="46904"/>
            <a:ext cx="6865150" cy="6771342"/>
          </a:xfrm>
          <a:prstGeom prst="rect">
            <a:avLst/>
          </a:prstGeom>
          <a:gradFill>
            <a:gsLst>
              <a:gs pos="42000">
                <a:srgbClr val="000000">
                  <a:alpha val="18000"/>
                </a:srgbClr>
              </a:gs>
              <a:gs pos="0">
                <a:srgbClr val="000000">
                  <a:alpha val="0"/>
                </a:srgb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F5371CF-0322-128A-923B-8AFBD870E746}"/>
              </a:ext>
            </a:extLst>
          </p:cNvPr>
          <p:cNvSpPr>
            <a:spLocks noGrp="1"/>
          </p:cNvSpPr>
          <p:nvPr>
            <p:ph type="title"/>
          </p:nvPr>
        </p:nvSpPr>
        <p:spPr>
          <a:xfrm>
            <a:off x="704088" y="871759"/>
            <a:ext cx="5067300" cy="2624476"/>
          </a:xfrm>
        </p:spPr>
        <p:txBody>
          <a:bodyPr vert="horz" lIns="91440" tIns="45720" rIns="91440" bIns="45720" rtlCol="0" anchor="t">
            <a:normAutofit/>
          </a:bodyPr>
          <a:lstStyle/>
          <a:p>
            <a:r>
              <a:rPr lang="en-US" sz="5400" dirty="0">
                <a:solidFill>
                  <a:srgbClr val="FFFFFF"/>
                </a:solidFill>
                <a:latin typeface="Algerian" panose="04020705040A02060702" pitchFamily="82" charset="0"/>
              </a:rPr>
              <a:t>Why people’s assumptions fall short</a:t>
            </a:r>
          </a:p>
        </p:txBody>
      </p:sp>
      <p:cxnSp>
        <p:nvCxnSpPr>
          <p:cNvPr id="17" name="Straight Connector 16">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638300" cy="0"/>
          </a:xfrm>
          <a:prstGeom prst="line">
            <a:avLst/>
          </a:prstGeom>
          <a:ln w="44450">
            <a:solidFill>
              <a:srgbClr val="FFFFFF"/>
            </a:solidFill>
          </a:ln>
          <a:effectLst>
            <a:outerShdw blurRad="50800" dist="38100" dir="2700000" algn="tl" rotWithShape="0">
              <a:prstClr val="black">
                <a:alpha val="13000"/>
              </a:prstClr>
            </a:outerShdw>
          </a:effectLst>
        </p:spPr>
        <p:style>
          <a:lnRef idx="1">
            <a:schemeClr val="accent1"/>
          </a:lnRef>
          <a:fillRef idx="0">
            <a:schemeClr val="accent1"/>
          </a:fillRef>
          <a:effectRef idx="0">
            <a:schemeClr val="accent1"/>
          </a:effectRef>
          <a:fontRef idx="minor">
            <a:schemeClr val="tx1"/>
          </a:fontRef>
        </p:style>
      </p:cxnSp>
      <p:graphicFrame>
        <p:nvGraphicFramePr>
          <p:cNvPr id="19" name="TextBox 3">
            <a:extLst>
              <a:ext uri="{FF2B5EF4-FFF2-40B4-BE49-F238E27FC236}">
                <a16:creationId xmlns:a16="http://schemas.microsoft.com/office/drawing/2014/main" id="{F4E39976-7007-5173-BA4A-03DCE4D3E889}"/>
              </a:ext>
            </a:extLst>
          </p:cNvPr>
          <p:cNvGraphicFramePr/>
          <p:nvPr>
            <p:extLst>
              <p:ext uri="{D42A27DB-BD31-4B8C-83A1-F6EECF244321}">
                <p14:modId xmlns:p14="http://schemas.microsoft.com/office/powerpoint/2010/main" val="2241680059"/>
              </p:ext>
            </p:extLst>
          </p:nvPr>
        </p:nvGraphicFramePr>
        <p:xfrm>
          <a:off x="6329082" y="715219"/>
          <a:ext cx="4706471" cy="6157091"/>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4" name="Shortness of Assumptions">
            <a:hlinkClick r:id="" action="ppaction://media"/>
            <a:extLst>
              <a:ext uri="{FF2B5EF4-FFF2-40B4-BE49-F238E27FC236}">
                <a16:creationId xmlns:a16="http://schemas.microsoft.com/office/drawing/2014/main" id="{5EA4C179-114E-A102-4B69-3543E22F9E1C}"/>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835233" y="3809118"/>
            <a:ext cx="2021305" cy="1553389"/>
          </a:xfrm>
          <a:prstGeom prst="rect">
            <a:avLst/>
          </a:prstGeom>
        </p:spPr>
      </p:pic>
      <p:sp>
        <p:nvSpPr>
          <p:cNvPr id="6" name="TextBox 5">
            <a:extLst>
              <a:ext uri="{FF2B5EF4-FFF2-40B4-BE49-F238E27FC236}">
                <a16:creationId xmlns:a16="http://schemas.microsoft.com/office/drawing/2014/main" id="{D4EFEA7C-7D47-4C52-9BE5-585B6D9E1237}"/>
              </a:ext>
            </a:extLst>
          </p:cNvPr>
          <p:cNvSpPr txBox="1"/>
          <p:nvPr/>
        </p:nvSpPr>
        <p:spPr>
          <a:xfrm>
            <a:off x="1308032" y="5496450"/>
            <a:ext cx="3075709" cy="646331"/>
          </a:xfrm>
          <a:prstGeom prst="rect">
            <a:avLst/>
          </a:prstGeom>
          <a:noFill/>
        </p:spPr>
        <p:txBody>
          <a:bodyPr wrap="square" rtlCol="0">
            <a:spAutoFit/>
          </a:bodyPr>
          <a:lstStyle/>
          <a:p>
            <a:r>
              <a:rPr lang="en-US" dirty="0"/>
              <a:t>Press play to play audio</a:t>
            </a:r>
          </a:p>
          <a:p>
            <a:endParaRPr lang="en-US" dirty="0"/>
          </a:p>
        </p:txBody>
      </p:sp>
    </p:spTree>
    <p:extLst>
      <p:ext uri="{BB962C8B-B14F-4D97-AF65-F5344CB8AC3E}">
        <p14:creationId xmlns:p14="http://schemas.microsoft.com/office/powerpoint/2010/main" val="292936373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96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14916</TotalTime>
  <Words>1421</Words>
  <Application>Microsoft Office PowerPoint</Application>
  <PresentationFormat>Widescreen</PresentationFormat>
  <Paragraphs>108</Paragraphs>
  <Slides>23</Slides>
  <Notes>2</Notes>
  <HiddenSlides>0</HiddenSlides>
  <MMClips>11</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ChronicleVTI</vt:lpstr>
      <vt:lpstr>A focus on the inadequate postpartum support U.S. mothers receive, which often contributes to the development of PPD.</vt:lpstr>
      <vt:lpstr>PROBLEM OVERVIEW</vt:lpstr>
      <vt:lpstr>Why this problem matters</vt:lpstr>
      <vt:lpstr>UNDERSTANDING THE SHIFT: BABY BLUES vs. POSTPARTUM DEPRESSION </vt:lpstr>
      <vt:lpstr>WHO IS AFFECTED</vt:lpstr>
      <vt:lpstr>Key Statistic</vt:lpstr>
      <vt:lpstr>Root CAUSES of PPD  - Little to no help after birth  - Poor postpartum conditions like sleep deprivation  - Hormonal shifts  - Financial or relationship stress</vt:lpstr>
      <vt:lpstr>WHAT PEOPLE COMMONLY ASSUME</vt:lpstr>
      <vt:lpstr>Why people’s assumptions fall short</vt:lpstr>
      <vt:lpstr>PROPOSED SOLUTIONS</vt:lpstr>
      <vt:lpstr>BEST SOLUTION</vt:lpstr>
      <vt:lpstr>HOW THIS SOLUTION WOULD WORK</vt:lpstr>
      <vt:lpstr>HOW THIS SOLUTION WOULD WORK</vt:lpstr>
      <vt:lpstr>EVIDENCE IT WORKS ELSEWHERE</vt:lpstr>
      <vt:lpstr>EVIDENCE IT WORKS ELSEWHERE</vt:lpstr>
      <vt:lpstr>EVIDENCE IT WORKS ELSEWHERE</vt:lpstr>
      <vt:lpstr>EXPERT OR AUTHORITY SUPPORT</vt:lpstr>
      <vt:lpstr>COST, FEASIBILITY</vt:lpstr>
      <vt:lpstr>Addressing counterarguments – the village</vt:lpstr>
      <vt:lpstr>Addressing counter arguments – LONG PAID LEAVE</vt:lpstr>
      <vt:lpstr>MESSAGE OF HOPE</vt:lpstr>
      <vt:lpstr>Works cited</vt:lpstr>
      <vt:lpstr>Works cited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Ani Boateng</dc:creator>
  <cp:lastModifiedBy>Ani Boateng</cp:lastModifiedBy>
  <cp:revision>3</cp:revision>
  <dcterms:created xsi:type="dcterms:W3CDTF">2026-03-22T23:05:39Z</dcterms:created>
  <dcterms:modified xsi:type="dcterms:W3CDTF">2026-07-14T00:43:17Z</dcterms:modified>
</cp:coreProperties>
</file>